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77" r:id="rId2"/>
    <p:sldId id="283" r:id="rId3"/>
    <p:sldId id="284" r:id="rId4"/>
    <p:sldId id="326" r:id="rId5"/>
    <p:sldId id="286" r:id="rId6"/>
    <p:sldId id="288" r:id="rId7"/>
    <p:sldId id="290" r:id="rId8"/>
    <p:sldId id="327" r:id="rId9"/>
    <p:sldId id="292" r:id="rId10"/>
    <p:sldId id="323" r:id="rId11"/>
    <p:sldId id="293" r:id="rId12"/>
    <p:sldId id="294" r:id="rId13"/>
    <p:sldId id="295" r:id="rId14"/>
    <p:sldId id="325" r:id="rId15"/>
    <p:sldId id="324" r:id="rId16"/>
    <p:sldId id="300" r:id="rId17"/>
    <p:sldId id="302" r:id="rId18"/>
    <p:sldId id="303" r:id="rId19"/>
    <p:sldId id="305" r:id="rId20"/>
    <p:sldId id="258" r:id="rId21"/>
    <p:sldId id="307" r:id="rId22"/>
    <p:sldId id="304" r:id="rId23"/>
    <p:sldId id="318" r:id="rId24"/>
    <p:sldId id="319" r:id="rId25"/>
    <p:sldId id="320" r:id="rId26"/>
    <p:sldId id="321" r:id="rId27"/>
    <p:sldId id="322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923" autoAdjust="0"/>
    <p:restoredTop sz="90308" autoAdjust="0"/>
  </p:normalViewPr>
  <p:slideViewPr>
    <p:cSldViewPr snapToGrid="0" snapToObjects="1">
      <p:cViewPr varScale="1">
        <p:scale>
          <a:sx n="110" d="100"/>
          <a:sy n="110" d="100"/>
        </p:scale>
        <p:origin x="127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74C0B-512A-974C-9CF8-BE0E7EF324FF}" type="datetimeFigureOut">
              <a:rPr lang="en-US" smtClean="0"/>
              <a:t>8/19/2015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F9638-06E1-B346-9043-9C693B70E5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6509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CA9074-5F96-3743-855D-7F165183A956}" type="datetimeFigureOut">
              <a:rPr lang="en-US" smtClean="0"/>
              <a:t>8/19/2015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8C7FD8-6A1B-0D4E-A161-434BA6F03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5489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7C619-4BDE-344F-B705-CE32C15652B3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275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11E9D-E803-48FC-95E4-7D003A60082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044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11E9D-E803-48FC-95E4-7D003A60082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044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11E9D-E803-48FC-95E4-7D003A60082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044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11E9D-E803-48FC-95E4-7D003A60082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044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11E9D-E803-48FC-95E4-7D003A60082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044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011E9D-E803-48FC-95E4-7D003A60082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044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162246" y="6057724"/>
            <a:ext cx="822960" cy="8229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25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400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or short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699378"/>
            <a:ext cx="8222800" cy="6430"/>
          </a:xfrm>
          <a:prstGeom prst="line">
            <a:avLst/>
          </a:prstGeom>
          <a:ln w="3175" cmpd="sng">
            <a:solidFill>
              <a:srgbClr val="464646">
                <a:alpha val="60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732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or long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7102"/>
            <a:ext cx="8229600" cy="590376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851778"/>
            <a:ext cx="8222800" cy="6430"/>
          </a:xfrm>
          <a:prstGeom prst="line">
            <a:avLst/>
          </a:prstGeom>
          <a:ln w="3175" cmpd="sng">
            <a:solidFill>
              <a:srgbClr val="464646">
                <a:alpha val="60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163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61505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677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705808"/>
            <a:ext cx="8222800" cy="0"/>
          </a:xfrm>
          <a:prstGeom prst="line">
            <a:avLst/>
          </a:prstGeom>
          <a:ln w="3175" cmpd="sng">
            <a:solidFill>
              <a:srgbClr val="464646">
                <a:alpha val="60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567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57200" y="705808"/>
            <a:ext cx="8222800" cy="0"/>
          </a:xfrm>
          <a:prstGeom prst="line">
            <a:avLst/>
          </a:prstGeom>
          <a:ln w="3175" cmpd="sng">
            <a:solidFill>
              <a:srgbClr val="464646">
                <a:alpha val="60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55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699378"/>
            <a:ext cx="8222800" cy="6430"/>
          </a:xfrm>
          <a:prstGeom prst="line">
            <a:avLst/>
          </a:prstGeom>
          <a:ln w="3175" cmpd="sng">
            <a:solidFill>
              <a:srgbClr val="464646">
                <a:alpha val="60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837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568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89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09002"/>
            <a:ext cx="8229600" cy="590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30656"/>
            <a:ext cx="8229600" cy="5095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Neutraface 2 Text Book"/>
              </a:defRPr>
            </a:lvl1pPr>
          </a:lstStyle>
          <a:p>
            <a:fld id="{BC1E1FE7-1A7D-274C-82AE-88C7E39D023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50burp-div19-transparent-2x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454599"/>
            <a:ext cx="1218651" cy="21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677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200" kern="1200" cap="none">
          <a:solidFill>
            <a:schemeClr val="tx1"/>
          </a:solidFill>
          <a:latin typeface="Neutraface 2 Text Demi" panose="020B0703020202020102" pitchFamily="34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Neutraface 2 Text Book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Neutraface 2 Text Book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Neutraface 2 Text Book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Neutraface 2 Text Book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Neutraface 2 Text Book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utterstock_43777366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8004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8958" y="3346858"/>
            <a:ext cx="2556839" cy="4985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1600"/>
              </a:spcAft>
            </a:pPr>
            <a:r>
              <a:rPr lang="en-US" sz="3600" dirty="0" smtClean="0">
                <a:latin typeface="Neutraface 2 Text Demi" panose="020B0703020202020102" pitchFamily="34" charset="0"/>
                <a:cs typeface="Neutraface 2 Text Light"/>
              </a:rPr>
              <a:t>Project </a:t>
            </a:r>
            <a:r>
              <a:rPr lang="en-US" sz="3600" dirty="0" smtClean="0">
                <a:latin typeface="Neutraface 2 Text Demi" panose="020B0703020202020102" pitchFamily="34" charset="0"/>
                <a:cs typeface="Neutraface 2 Text Light"/>
              </a:rPr>
              <a:t>Kickoff</a:t>
            </a:r>
            <a:endParaRPr lang="en-US" sz="3600" dirty="0" smtClean="0">
              <a:latin typeface="Neutraface 2 Text Demi" panose="020B0703020202020102" pitchFamily="34" charset="0"/>
              <a:cs typeface="Neutraface 2 Text Light"/>
            </a:endParaRPr>
          </a:p>
        </p:txBody>
      </p:sp>
      <p:pic>
        <p:nvPicPr>
          <p:cNvPr id="5" name="Picture 4" descr="stacked-taglin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00" y="1228062"/>
            <a:ext cx="2927961" cy="15219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1334" y="3869405"/>
            <a:ext cx="2112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464646"/>
                </a:solidFill>
                <a:latin typeface="Neutraface 2 Text Book"/>
                <a:cs typeface="Neutraface 2 Text Book"/>
              </a:rPr>
              <a:t>August 19, </a:t>
            </a:r>
            <a:r>
              <a:rPr lang="en-US" sz="2000" dirty="0" smtClean="0">
                <a:solidFill>
                  <a:srgbClr val="464646"/>
                </a:solidFill>
                <a:latin typeface="Neutraface 2 Text Book"/>
                <a:cs typeface="Neutraface 2 Text Book"/>
              </a:rPr>
              <a:t>2015</a:t>
            </a:r>
            <a:endParaRPr lang="en-US" sz="2000" dirty="0">
              <a:solidFill>
                <a:srgbClr val="464646"/>
              </a:solidFill>
              <a:latin typeface="Neutraface 2 Text Book"/>
              <a:cs typeface="Neutraface 2 Text Book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717" y="5121865"/>
            <a:ext cx="2219325" cy="981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558099"/>
            <a:ext cx="60960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95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 noChangeAspect="1"/>
          </p:cNvSpPr>
          <p:nvPr/>
        </p:nvSpPr>
        <p:spPr>
          <a:xfrm>
            <a:off x="381000" y="76200"/>
            <a:ext cx="90678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Shipping Address</a:t>
            </a:r>
            <a:endParaRPr lang="en-US" sz="2600" b="1" dirty="0">
              <a:cs typeface="Myriad Pro 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2DFEDD-28A7-4888-9653-66C8A4780EB1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10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36792" y="5972174"/>
            <a:ext cx="6324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 NOTE: * P.O. Boxes can be supported if the Retail Partner already supports 2-Day shipping to them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0075"/>
            <a:ext cx="9075737" cy="493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ounded Rectangle 19"/>
          <p:cNvSpPr/>
          <p:nvPr/>
        </p:nvSpPr>
        <p:spPr>
          <a:xfrm>
            <a:off x="7086600" y="212652"/>
            <a:ext cx="1752600" cy="304800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b="1" dirty="0" smtClean="0">
              <a:solidFill>
                <a:schemeClr val="tx1"/>
              </a:solidFill>
            </a:endParaRPr>
          </a:p>
          <a:p>
            <a:pPr algn="ctr"/>
            <a:r>
              <a:rPr lang="en-US" sz="1500" b="1" dirty="0" smtClean="0">
                <a:solidFill>
                  <a:schemeClr val="tx1"/>
                </a:solidFill>
              </a:rPr>
              <a:t>Member</a:t>
            </a:r>
            <a:endParaRPr lang="en-US" sz="1500" dirty="0">
              <a:solidFill>
                <a:schemeClr val="tx1"/>
              </a:solidFill>
            </a:endParaRPr>
          </a:p>
          <a:p>
            <a:pPr algn="ctr"/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1247775" y="5160028"/>
            <a:ext cx="609600" cy="242483"/>
          </a:xfrm>
          <a:prstGeom prst="rightArrow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45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799" y="531612"/>
            <a:ext cx="6437313" cy="5827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1"/>
          <p:cNvSpPr txBox="1">
            <a:spLocks noChangeAspect="1"/>
          </p:cNvSpPr>
          <p:nvPr/>
        </p:nvSpPr>
        <p:spPr>
          <a:xfrm>
            <a:off x="381000" y="76200"/>
            <a:ext cx="90678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Site Example: Review and Place Order</a:t>
            </a:r>
            <a:endParaRPr lang="en-US" sz="2600" b="1" dirty="0">
              <a:cs typeface="Myriad Pro Light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086600" y="212652"/>
            <a:ext cx="1752600" cy="304800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b="1" dirty="0" smtClean="0">
              <a:solidFill>
                <a:schemeClr val="tx1"/>
              </a:solidFill>
            </a:endParaRPr>
          </a:p>
          <a:p>
            <a:pPr algn="ctr"/>
            <a:r>
              <a:rPr lang="en-US" sz="1500" b="1" dirty="0" smtClean="0">
                <a:solidFill>
                  <a:schemeClr val="tx1"/>
                </a:solidFill>
              </a:rPr>
              <a:t>Member</a:t>
            </a:r>
            <a:endParaRPr lang="en-US" sz="1500" dirty="0">
              <a:solidFill>
                <a:schemeClr val="tx1"/>
              </a:solidFill>
            </a:endParaRPr>
          </a:p>
          <a:p>
            <a:pPr algn="ctr"/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2DFEDD-28A7-4888-9653-66C8A4780EB1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11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7" name="TextBox 2"/>
          <p:cNvSpPr txBox="1"/>
          <p:nvPr/>
        </p:nvSpPr>
        <p:spPr>
          <a:xfrm>
            <a:off x="2760329" y="1606264"/>
            <a:ext cx="1344945" cy="246221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lang="en-US" sz="1000" b="1" dirty="0" err="1">
                <a:latin typeface="Arial" panose="020B0604020202020204" pitchFamily="34" charset="0"/>
                <a:cs typeface="Arial" panose="020B0604020202020204" pitchFamily="34" charset="0"/>
              </a:rPr>
              <a:t>sr_cartProductDiv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4810125" y="1610002"/>
            <a:ext cx="609600" cy="242483"/>
          </a:xfrm>
          <a:prstGeom prst="rightArrow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5480676" y="5274328"/>
            <a:ext cx="609600" cy="242483"/>
          </a:xfrm>
          <a:prstGeom prst="rightArrow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5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112814"/>
            <a:ext cx="4756545" cy="4797308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1" name="Title 1"/>
          <p:cNvSpPr txBox="1">
            <a:spLocks noChangeAspect="1"/>
          </p:cNvSpPr>
          <p:nvPr/>
        </p:nvSpPr>
        <p:spPr>
          <a:xfrm>
            <a:off x="381000" y="76200"/>
            <a:ext cx="90678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Site Example: Order Confirmation &amp; emails	</a:t>
            </a:r>
            <a:endParaRPr lang="en-US" sz="2600" b="1" dirty="0">
              <a:cs typeface="Myriad Pro Light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57200" y="1153764"/>
            <a:ext cx="2133600" cy="3265836"/>
          </a:xfrm>
          <a:prstGeom prst="roundRect">
            <a:avLst>
              <a:gd name="adj" fmla="val 5214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 Communications</a:t>
            </a:r>
          </a:p>
          <a:p>
            <a:pPr marL="0" indent="0">
              <a:buNone/>
            </a:pPr>
            <a:endPara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accent6">
                  <a:lumMod val="75000"/>
                </a:schemeClr>
              </a:buClr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 ShopRunner messaging on order confirmation page, </a:t>
            </a:r>
            <a:r>
              <a:rPr lang="en-U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emails</a:t>
            </a:r>
          </a:p>
          <a:p>
            <a:pPr>
              <a:buClr>
                <a:schemeClr val="accent6">
                  <a:lumMod val="75000"/>
                </a:schemeClr>
              </a:buClr>
            </a:pP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accent6">
                  <a:lumMod val="75000"/>
                </a:schemeClr>
              </a:buClr>
            </a:pPr>
            <a:r>
              <a:rPr lang="en-U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Tracking Pixel is leveraged on the Order Confirmation page to provide real-time order information for our members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lide Number Placeholder 12"/>
          <p:cNvSpPr txBox="1">
            <a:spLocks/>
          </p:cNvSpPr>
          <p:nvPr/>
        </p:nvSpPr>
        <p:spPr>
          <a:xfrm>
            <a:off x="8672025" y="6324600"/>
            <a:ext cx="3516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0" i="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DD426482-B5E7-4471-9752-47BC4CA8947F}" type="slidenum">
              <a:rPr lang="en-US" smtClean="0">
                <a:solidFill>
                  <a:srgbClr val="6C6C6F">
                    <a:lumMod val="60000"/>
                    <a:lumOff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12</a:t>
            </a:fld>
            <a:endParaRPr lang="en-US" dirty="0">
              <a:solidFill>
                <a:srgbClr val="6C6C6F">
                  <a:lumMod val="60000"/>
                  <a:lumOff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2971800" y="3226453"/>
            <a:ext cx="609600" cy="242483"/>
          </a:xfrm>
          <a:prstGeom prst="rightArrow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5197672" y="1992170"/>
            <a:ext cx="609600" cy="242483"/>
          </a:xfrm>
          <a:prstGeom prst="rightArrow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2"/>
          <p:cNvSpPr txBox="1"/>
          <p:nvPr/>
        </p:nvSpPr>
        <p:spPr>
          <a:xfrm>
            <a:off x="6232191" y="4890840"/>
            <a:ext cx="1991453" cy="246221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lang="en-US" sz="1000" b="1" dirty="0" err="1">
                <a:latin typeface="Arial" panose="020B0604020202020204" pitchFamily="34" charset="0"/>
                <a:cs typeface="Arial" panose="020B0604020202020204" pitchFamily="34" charset="0"/>
              </a:rPr>
              <a:t>sr_checkoutSRItemsPageDiv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607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ChangeAspect="1"/>
          </p:cNvSpPr>
          <p:nvPr/>
        </p:nvSpPr>
        <p:spPr>
          <a:xfrm>
            <a:off x="381000" y="76200"/>
            <a:ext cx="87630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>
                <a:cs typeface="Myriad Pro Light"/>
              </a:rPr>
              <a:t>Site Example: </a:t>
            </a:r>
            <a:r>
              <a:rPr lang="en-US" sz="2600" b="1" dirty="0" smtClean="0">
                <a:cs typeface="Myriad Pro Light"/>
              </a:rPr>
              <a:t>ShopRunner Sign-in </a:t>
            </a:r>
            <a:endParaRPr lang="en-US" sz="2600" b="1" dirty="0">
              <a:cs typeface="Myriad Pro Light"/>
            </a:endParaRPr>
          </a:p>
        </p:txBody>
      </p:sp>
      <p:sp>
        <p:nvSpPr>
          <p:cNvPr id="7" name="Slide Number Placeholder 12"/>
          <p:cNvSpPr txBox="1">
            <a:spLocks/>
          </p:cNvSpPr>
          <p:nvPr/>
        </p:nvSpPr>
        <p:spPr>
          <a:xfrm>
            <a:off x="8672025" y="6324600"/>
            <a:ext cx="3516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0" i="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DD426482-B5E7-4471-9752-47BC4CA8947F}" type="slidenum">
              <a:rPr lang="en-US" smtClean="0">
                <a:solidFill>
                  <a:srgbClr val="6C6C6F">
                    <a:lumMod val="60000"/>
                    <a:lumOff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13</a:t>
            </a:fld>
            <a:endParaRPr lang="en-US" dirty="0">
              <a:solidFill>
                <a:srgbClr val="6C6C6F">
                  <a:lumMod val="60000"/>
                  <a:lumOff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858000" y="228600"/>
            <a:ext cx="1752600" cy="304800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bg1">
                <a:lumMod val="75000"/>
              </a:schemeClr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b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1500" b="1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Non-Member</a:t>
            </a:r>
            <a:endParaRPr lang="en-US" sz="15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algn="ctr"/>
            <a:endParaRPr lang="en-US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914400" y="972194"/>
            <a:ext cx="7315200" cy="5180956"/>
            <a:chOff x="914400" y="972194"/>
            <a:chExt cx="7315200" cy="5180956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400" y="972194"/>
              <a:ext cx="7315200" cy="5180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7800" y="1809750"/>
              <a:ext cx="2052638" cy="384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7618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2"/>
          <p:cNvSpPr txBox="1">
            <a:spLocks/>
          </p:cNvSpPr>
          <p:nvPr/>
        </p:nvSpPr>
        <p:spPr>
          <a:xfrm>
            <a:off x="8672025" y="6324600"/>
            <a:ext cx="3516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0" i="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DD426482-B5E7-4471-9752-47BC4CA8947F}" type="slidenum">
              <a:rPr lang="en-US" smtClean="0">
                <a:solidFill>
                  <a:srgbClr val="6C6C6F">
                    <a:lumMod val="60000"/>
                    <a:lumOff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14</a:t>
            </a:fld>
            <a:endParaRPr lang="en-US" dirty="0">
              <a:solidFill>
                <a:srgbClr val="6C6C6F">
                  <a:lumMod val="60000"/>
                  <a:lumOff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76200"/>
            <a:ext cx="8235949" cy="5334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none">
                <a:solidFill>
                  <a:schemeClr val="tx1"/>
                </a:solidFill>
                <a:latin typeface="Neutraface 2 Text Demi" panose="020B0703020202020102" pitchFamily="34" charset="0"/>
                <a:ea typeface="+mj-ea"/>
                <a:cs typeface="+mj-cs"/>
              </a:defRPr>
            </a:lvl1pPr>
          </a:lstStyle>
          <a:p>
            <a:r>
              <a:rPr lang="en-US" sz="2600" b="1" smtClean="0"/>
              <a:t>Member Validation</a:t>
            </a:r>
            <a:endParaRPr lang="en-US" sz="2600" b="1" dirty="0"/>
          </a:p>
        </p:txBody>
      </p:sp>
      <p:cxnSp>
        <p:nvCxnSpPr>
          <p:cNvPr id="8" name="Straight Arrow Connector 7"/>
          <p:cNvCxnSpPr>
            <a:endCxn id="12" idx="1"/>
          </p:cNvCxnSpPr>
          <p:nvPr/>
        </p:nvCxnSpPr>
        <p:spPr>
          <a:xfrm>
            <a:off x="2084049" y="4235404"/>
            <a:ext cx="1313427" cy="7450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5343343" y="4082697"/>
            <a:ext cx="1380038" cy="7450"/>
          </a:xfrm>
          <a:prstGeom prst="straightConnector1">
            <a:avLst/>
          </a:prstGeom>
          <a:ln w="22225">
            <a:solidFill>
              <a:schemeClr val="tx1"/>
            </a:solidFill>
            <a:headEnd type="non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723381" y="3797254"/>
            <a:ext cx="1582419" cy="8763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3397476" y="3804704"/>
            <a:ext cx="1945867" cy="876300"/>
          </a:xfrm>
          <a:prstGeom prst="roundRect">
            <a:avLst/>
          </a:prstGeom>
          <a:noFill/>
          <a:ln>
            <a:solidFill>
              <a:srgbClr val="FD43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88972" y="4025041"/>
            <a:ext cx="811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r_token</a:t>
            </a:r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5343343" y="4362996"/>
            <a:ext cx="1380038" cy="7450"/>
          </a:xfrm>
          <a:prstGeom prst="straightConnector1">
            <a:avLst/>
          </a:prstGeom>
          <a:ln w="22225">
            <a:solidFill>
              <a:schemeClr val="tx1"/>
            </a:solidFill>
            <a:headEnd type="triangl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468324" y="3885781"/>
            <a:ext cx="12530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Validate Token</a:t>
            </a:r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56581" y="4329532"/>
            <a:ext cx="12530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Response</a:t>
            </a:r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190958" y="3214268"/>
            <a:ext cx="3467" cy="411536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2"/>
          </p:cNvCxnSpPr>
          <p:nvPr/>
        </p:nvCxnSpPr>
        <p:spPr>
          <a:xfrm>
            <a:off x="4370410" y="4681004"/>
            <a:ext cx="0" cy="647814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647700" y="990600"/>
            <a:ext cx="7848600" cy="91440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are two ways members can sign-in.  Either via a persistent sign on token managed by SR or by selecting the sign-in link on a SR Placement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1676400" y="2390775"/>
            <a:ext cx="6629400" cy="77586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SR sign-in modal will appear so they can enter their </a:t>
            </a:r>
            <a:r>
              <a:rPr lang="en-U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credentials  </a:t>
            </a:r>
          </a:p>
          <a:p>
            <a:r>
              <a:rPr lang="en-U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 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will return a Member Token to you, which you must validate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1203652" y="5328818"/>
            <a:ext cx="7102147" cy="767182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sr_token session cookie (created at root, time out TBD &lt; 30 </a:t>
            </a:r>
            <a:r>
              <a:rPr lang="en-U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mins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 a session variable to indicate ShopRunner Validated Member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6823453" y="4124256"/>
            <a:ext cx="1382273" cy="222295"/>
            <a:chOff x="3662820" y="947650"/>
            <a:chExt cx="2184871" cy="319088"/>
          </a:xfrm>
        </p:grpSpPr>
        <p:pic>
          <p:nvPicPr>
            <p:cNvPr id="24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71745" y="976080"/>
              <a:ext cx="1875946" cy="262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2820" y="947650"/>
              <a:ext cx="282809" cy="319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227" y="2373896"/>
            <a:ext cx="7048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535" y="3943193"/>
            <a:ext cx="1355747" cy="599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9" name="Group 28"/>
          <p:cNvGrpSpPr/>
          <p:nvPr/>
        </p:nvGrpSpPr>
        <p:grpSpPr>
          <a:xfrm>
            <a:off x="677902" y="3609054"/>
            <a:ext cx="1406147" cy="1070015"/>
            <a:chOff x="914400" y="972194"/>
            <a:chExt cx="7315200" cy="5180956"/>
          </a:xfrm>
        </p:grpSpPr>
        <p:pic>
          <p:nvPicPr>
            <p:cNvPr id="30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400" y="972194"/>
              <a:ext cx="7315200" cy="5180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7800" y="1809750"/>
              <a:ext cx="2052638" cy="384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808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2"/>
          <p:cNvSpPr txBox="1">
            <a:spLocks/>
          </p:cNvSpPr>
          <p:nvPr/>
        </p:nvSpPr>
        <p:spPr>
          <a:xfrm>
            <a:off x="8672025" y="6324600"/>
            <a:ext cx="3516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0" i="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DD426482-B5E7-4471-9752-47BC4CA8947F}" type="slidenum">
              <a:rPr lang="en-US" smtClean="0">
                <a:solidFill>
                  <a:srgbClr val="6C6C6F">
                    <a:lumMod val="60000"/>
                    <a:lumOff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15</a:t>
            </a:fld>
            <a:endParaRPr lang="en-US" dirty="0">
              <a:solidFill>
                <a:srgbClr val="6C6C6F">
                  <a:lumMod val="60000"/>
                  <a:lumOff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76200"/>
            <a:ext cx="8235949" cy="5334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none">
                <a:solidFill>
                  <a:schemeClr val="tx1"/>
                </a:solidFill>
                <a:latin typeface="Neutraface 2 Text Demi" panose="020B0703020202020102" pitchFamily="34" charset="0"/>
                <a:ea typeface="+mj-ea"/>
                <a:cs typeface="+mj-cs"/>
              </a:defRPr>
            </a:lvl1pPr>
          </a:lstStyle>
          <a:p>
            <a:r>
              <a:rPr lang="en-US" sz="2600" b="1" smtClean="0"/>
              <a:t>Product Feed</a:t>
            </a:r>
            <a:endParaRPr lang="en-US" sz="2600" b="1" dirty="0"/>
          </a:p>
        </p:txBody>
      </p:sp>
      <p:cxnSp>
        <p:nvCxnSpPr>
          <p:cNvPr id="8" name="Straight Arrow Connector 7"/>
          <p:cNvCxnSpPr>
            <a:stCxn id="11" idx="3"/>
            <a:endCxn id="10" idx="1"/>
          </p:cNvCxnSpPr>
          <p:nvPr/>
        </p:nvCxnSpPr>
        <p:spPr>
          <a:xfrm flipV="1">
            <a:off x="2628900" y="3058939"/>
            <a:ext cx="1922781" cy="7450"/>
          </a:xfrm>
          <a:prstGeom prst="straightConnector1">
            <a:avLst/>
          </a:prstGeom>
          <a:ln w="22225">
            <a:solidFill>
              <a:schemeClr val="tx1"/>
            </a:solidFill>
            <a:headEnd type="non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551681" y="2620789"/>
            <a:ext cx="1582419" cy="8763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83033" y="2628239"/>
            <a:ext cx="1945867" cy="876300"/>
          </a:xfrm>
          <a:prstGeom prst="roundRect">
            <a:avLst/>
          </a:prstGeom>
          <a:noFill/>
          <a:ln>
            <a:solidFill>
              <a:srgbClr val="FD43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41472" y="2833922"/>
            <a:ext cx="811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SFTP</a:t>
            </a:r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9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68716" y="2362200"/>
            <a:ext cx="2027584" cy="1393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ounded Rectangle 14"/>
          <p:cNvSpPr/>
          <p:nvPr/>
        </p:nvSpPr>
        <p:spPr>
          <a:xfrm>
            <a:off x="647700" y="990600"/>
            <a:ext cx="7848600" cy="91440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Product Feed should be sent via SFTP to ShopRunner on a daily basis before 3AM in your time zone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83033" y="4191000"/>
            <a:ext cx="7848600" cy="1828800"/>
          </a:xfrm>
          <a:prstGeom prst="roundRect">
            <a:avLst>
              <a:gd name="adj" fmla="val 9483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Product Feed allows SR Members to find your products on ShopRunner.com and our Mobile/Tablet apps  </a:t>
            </a:r>
          </a:p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Format: JSON is optimal, but XML or CSV is acceptable</a:t>
            </a:r>
          </a:p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your already create Product Feeds for other needs ShopRunner can evaluate them to see if they fulfill this requirement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4651753" y="2955241"/>
            <a:ext cx="1382273" cy="222295"/>
            <a:chOff x="3662820" y="947650"/>
            <a:chExt cx="2184871" cy="3190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71745" y="976080"/>
              <a:ext cx="1875946" cy="262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2820" y="947650"/>
              <a:ext cx="282809" cy="319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0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222" y="2786301"/>
            <a:ext cx="1233488" cy="545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959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903" y="1772230"/>
            <a:ext cx="6401594" cy="4380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 txBox="1">
            <a:spLocks noChangeAspect="1"/>
          </p:cNvSpPr>
          <p:nvPr/>
        </p:nvSpPr>
        <p:spPr>
          <a:xfrm>
            <a:off x="381000" y="76200"/>
            <a:ext cx="87630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Order Tracking Pixel</a:t>
            </a:r>
            <a:endParaRPr lang="en-US" sz="2600" b="1" dirty="0">
              <a:cs typeface="Myriad Pro Light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98DEBE-E165-4CFA-B349-2F130B5DAD07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16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33400" y="819150"/>
            <a:ext cx="7848600" cy="1066800"/>
          </a:xfrm>
          <a:prstGeom prst="roundRect">
            <a:avLst>
              <a:gd name="adj" fmla="val 13729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Order Tracking Pixel fires on your Order </a:t>
            </a: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Confirmation/Success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and provide basic order information so the member can instantly see their orders on ShopRunner.com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5543550"/>
            <a:ext cx="7848600" cy="741310"/>
          </a:xfrm>
          <a:prstGeom prst="roundRect">
            <a:avLst>
              <a:gd name="adj" fmla="val 17192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Order and Shipment feeds also provide information (e.g. Order Status and Tracking Information) for members on ShopRunner.com</a:t>
            </a:r>
          </a:p>
        </p:txBody>
      </p:sp>
    </p:spTree>
    <p:extLst>
      <p:ext uri="{BB962C8B-B14F-4D97-AF65-F5344CB8AC3E}">
        <p14:creationId xmlns:p14="http://schemas.microsoft.com/office/powerpoint/2010/main" val="194882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98DEBE-E165-4CFA-B349-2F130B5DAD07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17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74650" y="95250"/>
            <a:ext cx="8235950" cy="533400"/>
          </a:xfrm>
        </p:spPr>
        <p:txBody>
          <a:bodyPr>
            <a:normAutofit/>
          </a:bodyPr>
          <a:lstStyle/>
          <a:p>
            <a:r>
              <a:rPr lang="en-US" sz="2600" b="1" dirty="0" smtClean="0"/>
              <a:t>Order and Shipment Feeds</a:t>
            </a:r>
            <a:endParaRPr lang="en-US" sz="2600" b="1" dirty="0"/>
          </a:p>
        </p:txBody>
      </p:sp>
      <p:cxnSp>
        <p:nvCxnSpPr>
          <p:cNvPr id="54" name="Straight Arrow Connector 53"/>
          <p:cNvCxnSpPr>
            <a:stCxn id="56" idx="3"/>
            <a:endCxn id="60" idx="1"/>
          </p:cNvCxnSpPr>
          <p:nvPr/>
        </p:nvCxnSpPr>
        <p:spPr>
          <a:xfrm flipV="1">
            <a:off x="2479267" y="3023798"/>
            <a:ext cx="1406933" cy="7450"/>
          </a:xfrm>
          <a:prstGeom prst="straightConnector1">
            <a:avLst/>
          </a:prstGeom>
          <a:ln w="22225">
            <a:solidFill>
              <a:schemeClr val="tx1"/>
            </a:solidFill>
            <a:headEnd type="non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/>
          <p:cNvSpPr/>
          <p:nvPr/>
        </p:nvSpPr>
        <p:spPr>
          <a:xfrm>
            <a:off x="3886200" y="2585648"/>
            <a:ext cx="1582419" cy="8763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Rounded Rectangle 55"/>
          <p:cNvSpPr/>
          <p:nvPr/>
        </p:nvSpPr>
        <p:spPr>
          <a:xfrm>
            <a:off x="533400" y="2593098"/>
            <a:ext cx="1945867" cy="876300"/>
          </a:xfrm>
          <a:prstGeom prst="roundRect">
            <a:avLst/>
          </a:prstGeom>
          <a:noFill/>
          <a:ln>
            <a:solidFill>
              <a:srgbClr val="FD43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2303988" y="2565207"/>
            <a:ext cx="1658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SFTP or</a:t>
            </a:r>
          </a:p>
          <a:p>
            <a:pPr algn="ctr"/>
            <a:r>
              <a:rPr lang="en-US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Web Services</a:t>
            </a:r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533401" y="990600"/>
            <a:ext cx="7848600" cy="972671"/>
          </a:xfrm>
          <a:prstGeom prst="roundRect">
            <a:avLst>
              <a:gd name="adj" fmla="val 13729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Order and Shipment Feeds should be sent via SFTP </a:t>
            </a: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ShopRunner on a daily basis before 3AM in your time </a:t>
            </a:r>
            <a:r>
              <a:rPr lang="en-U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zone OR as web service calls in near-real time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33400" y="4191000"/>
            <a:ext cx="7848599" cy="1828800"/>
          </a:xfrm>
          <a:prstGeom prst="roundRect">
            <a:avLst>
              <a:gd name="adj" fmla="val 9379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Order and Shipment Feeds allows SR Members to see Order Status and Tracking Information on ShopRunner.com</a:t>
            </a:r>
          </a:p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Format: XML File</a:t>
            </a:r>
          </a:p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Order Feed is use for Financial Reconciliation, Order Cancel and Return information.  It is also used to provide SR Performance data in the Partner Portal 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3986272" y="2912650"/>
            <a:ext cx="1382273" cy="222295"/>
            <a:chOff x="3662820" y="947650"/>
            <a:chExt cx="2184871" cy="31908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71745" y="976080"/>
              <a:ext cx="1875946" cy="262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62820" y="947650"/>
              <a:ext cx="282809" cy="319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517" y="2177386"/>
            <a:ext cx="2495403" cy="170772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01" y="2685668"/>
            <a:ext cx="1566863" cy="69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705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98DEBE-E165-4CFA-B349-2F130B5DAD07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18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00050" y="147638"/>
            <a:ext cx="8229600" cy="590550"/>
          </a:xfrm>
        </p:spPr>
        <p:txBody>
          <a:bodyPr>
            <a:normAutofit/>
          </a:bodyPr>
          <a:lstStyle/>
          <a:p>
            <a:r>
              <a:rPr lang="en-US" sz="2600" b="1" dirty="0" smtClean="0"/>
              <a:t>Testing and Launch</a:t>
            </a:r>
            <a:endParaRPr lang="en-US" sz="26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533401" y="990600"/>
            <a:ext cx="7848600" cy="972671"/>
          </a:xfrm>
          <a:prstGeom prst="roundRect">
            <a:avLst>
              <a:gd name="adj" fmla="val 13729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 and Launch discussion should start a minimum of 3 weeks prior to launch date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3400" y="2743200"/>
            <a:ext cx="7848600" cy="2112910"/>
          </a:xfrm>
          <a:prstGeom prst="roundRect">
            <a:avLst>
              <a:gd name="adj" fmla="val 7275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Partner should complete internal testing before UAT start date</a:t>
            </a:r>
          </a:p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UAT process can take 1-2 weeks depending on the SR Functionality for the project</a:t>
            </a:r>
          </a:p>
          <a:p>
            <a:pPr>
              <a:buClr>
                <a:schemeClr val="bg1">
                  <a:lumMod val="75000"/>
                </a:schemeClr>
              </a:buClr>
            </a:pP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Certification process is typically an hour or less</a:t>
            </a:r>
          </a:p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Launch should be scheduled for </a:t>
            </a:r>
            <a:r>
              <a:rPr lang="en-U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Tues-</a:t>
            </a:r>
            <a:r>
              <a:rPr lang="en-US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</a:t>
            </a:r>
            <a:r>
              <a:rPr lang="en-U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before 8AM ET if possible.  SR will have resources on call for launch support</a:t>
            </a:r>
          </a:p>
        </p:txBody>
      </p:sp>
    </p:spTree>
    <p:extLst>
      <p:ext uri="{BB962C8B-B14F-4D97-AF65-F5344CB8AC3E}">
        <p14:creationId xmlns:p14="http://schemas.microsoft.com/office/powerpoint/2010/main" val="9944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06425" y="665018"/>
            <a:ext cx="8537575" cy="560277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ShopRunner &amp; 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1800Flowers.com to </a:t>
            </a: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confirm </a:t>
            </a: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scope items</a:t>
            </a: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ShopRunner &amp; </a:t>
            </a: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1800Flowers.com 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to confirm </a:t>
            </a: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comp approval</a:t>
            </a:r>
            <a:endParaRPr lang="en-US" sz="19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ShopRunner &amp; 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1800Flowers.com to </a:t>
            </a: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confirm setup for </a:t>
            </a: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staging/production</a:t>
            </a:r>
          </a:p>
          <a:p>
            <a:pPr lvl="1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8 codes, sets of feeds, authentication</a:t>
            </a: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SFTP vs. Web Services for Order/Shipment feeds</a:t>
            </a:r>
            <a:endParaRPr lang="en-US" sz="19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q"/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ShopRunner &amp; 1800Flowers.com to agree on weekly status call schedule &amp; core communication group on 1800Flowers.com side</a:t>
            </a: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en-US" sz="1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SR Implementation Manager to deliver</a:t>
            </a:r>
          </a:p>
          <a:p>
            <a:pPr marL="685800" lvl="1">
              <a:buFont typeface="Wingdings" panose="05000000000000000000" pitchFamily="2" charset="2"/>
              <a:buChar char="ü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Partner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Integration Kit (PIK) </a:t>
            </a:r>
          </a:p>
          <a:p>
            <a:pPr marL="685800" lvl="1">
              <a:buFont typeface="Wingdings" panose="05000000000000000000" pitchFamily="2" charset="2"/>
              <a:buChar char="ü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SR Staging credentials</a:t>
            </a:r>
          </a:p>
          <a:p>
            <a:pPr marL="685800" lvl="1"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SFTP Staging credentials</a:t>
            </a:r>
          </a:p>
          <a:p>
            <a:pPr marL="685800" lvl="1">
              <a:buFont typeface="Wingdings" panose="05000000000000000000" pitchFamily="2" charset="2"/>
              <a:buChar char="ü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developer.shoprunner.com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credentials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to access SR Online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documentation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1">
              <a:buFont typeface="Wingdings" panose="05000000000000000000" pitchFamily="2" charset="2"/>
              <a:buChar char="ü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Test Account</a:t>
            </a:r>
          </a:p>
          <a:p>
            <a:pPr marL="685800" lvl="1">
              <a:buFont typeface="Wingdings" panose="05000000000000000000" pitchFamily="2" charset="2"/>
              <a:buChar char="ü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SR IP Address listing</a:t>
            </a: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q"/>
            </a:pPr>
            <a:endParaRPr lang="en-US" sz="19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 noChangeAspect="1"/>
          </p:cNvSpPr>
          <p:nvPr/>
        </p:nvSpPr>
        <p:spPr>
          <a:xfrm>
            <a:off x="381000" y="66675"/>
            <a:ext cx="87630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Next Steps:</a:t>
            </a:r>
            <a:endParaRPr lang="en-US" sz="2600" b="1" dirty="0">
              <a:cs typeface="Myriad Pro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2DFEDD-28A7-4888-9653-66C8A4780EB1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19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2018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98DEBE-E165-4CFA-B349-2F130B5DAD07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2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98450" y="152400"/>
            <a:ext cx="8235950" cy="533400"/>
          </a:xfrm>
          <a:prstGeom prst="rect">
            <a:avLst/>
          </a:prstGeom>
        </p:spPr>
        <p:txBody>
          <a:bodyPr/>
          <a:lstStyle/>
          <a:p>
            <a:r>
              <a:rPr lang="en-US" sz="2600" dirty="0" smtClean="0"/>
              <a:t>Agenda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533400" y="1524000"/>
            <a:ext cx="8235950" cy="4459287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Introductions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Scoping Discussion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Integration Overview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Next Steps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3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1FEF9FD-1C8F-F047-8380-76CEBC974171}" type="datetime1">
              <a:rPr lang="en-US" smtClean="0"/>
              <a:t>8/19/2015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E1FE7-1A7D-274C-82AE-88C7E39D023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36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FF7E5D-4694-4C35-9825-FAED94988CDF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21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90525" y="76200"/>
            <a:ext cx="8235950" cy="533400"/>
          </a:xfrm>
        </p:spPr>
        <p:txBody>
          <a:bodyPr>
            <a:normAutofit/>
          </a:bodyPr>
          <a:lstStyle/>
          <a:p>
            <a:r>
              <a:rPr lang="en-US" sz="2600" b="1" dirty="0"/>
              <a:t>Member </a:t>
            </a:r>
            <a:r>
              <a:rPr lang="en-US" sz="2600" b="1" dirty="0" smtClean="0"/>
              <a:t>Validation - Flow</a:t>
            </a:r>
            <a:endParaRPr lang="en-US" sz="2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990603"/>
            <a:ext cx="243840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  <a:r>
              <a:rPr lang="en-US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Partner</a:t>
            </a:r>
          </a:p>
          <a:p>
            <a:endParaRPr lang="en-US" sz="1600" b="1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Webpage/listener receives </a:t>
            </a:r>
            <a:r>
              <a:rPr lang="en-US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srtoken</a:t>
            </a: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Validate </a:t>
            </a:r>
            <a:r>
              <a:rPr lang="en-US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srtoken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directly with SR via web service call 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Update Login State and create </a:t>
            </a:r>
            <a:r>
              <a:rPr lang="en-US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srtoken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session cookie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096000" y="990600"/>
            <a:ext cx="243840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n-US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ShopRunner</a:t>
            </a:r>
          </a:p>
          <a:p>
            <a:endParaRPr lang="en-US" sz="1600" b="1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Validate Credentials  or Persistent Sign-On token create </a:t>
            </a:r>
            <a:r>
              <a:rPr lang="en-US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srtoken</a:t>
            </a: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Return </a:t>
            </a:r>
            <a:r>
              <a:rPr lang="en-US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srtoken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to PIK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Validate </a:t>
            </a:r>
            <a:r>
              <a:rPr lang="en-US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srtoken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276600" y="990602"/>
            <a:ext cx="243840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Member Browser/PIK</a:t>
            </a:r>
          </a:p>
          <a:p>
            <a:endParaRPr lang="en-US" sz="1600" b="1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Upon load if Persistent Sign-On token exists it is sent to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SR server</a:t>
            </a: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Member clicks the sign in link Overlay displays to capture credentials and send  to SR server</a:t>
            </a: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Send </a:t>
            </a:r>
            <a:r>
              <a:rPr lang="en-US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srtoken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to Partner's server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Update web page to reflect sign in state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276600" y="1600200"/>
            <a:ext cx="2286000" cy="1676400"/>
          </a:xfrm>
          <a:prstGeom prst="roundRect">
            <a:avLst>
              <a:gd name="adj" fmla="val 6061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6096000" y="1905000"/>
            <a:ext cx="2286000" cy="838200"/>
          </a:xfrm>
          <a:prstGeom prst="roundRect">
            <a:avLst>
              <a:gd name="adj" fmla="val 9091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Rounded Rectangle 61"/>
          <p:cNvSpPr/>
          <p:nvPr/>
        </p:nvSpPr>
        <p:spPr>
          <a:xfrm>
            <a:off x="6096000" y="3578034"/>
            <a:ext cx="2286000" cy="587565"/>
          </a:xfrm>
          <a:prstGeom prst="roundRect">
            <a:avLst>
              <a:gd name="adj" fmla="val 9091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6096000" y="4456016"/>
            <a:ext cx="2286000" cy="587565"/>
          </a:xfrm>
          <a:prstGeom prst="roundRect">
            <a:avLst>
              <a:gd name="adj" fmla="val 9091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Rounded Rectangle 63"/>
          <p:cNvSpPr/>
          <p:nvPr/>
        </p:nvSpPr>
        <p:spPr>
          <a:xfrm>
            <a:off x="457200" y="5406835"/>
            <a:ext cx="2286000" cy="587565"/>
          </a:xfrm>
          <a:prstGeom prst="roundRect">
            <a:avLst>
              <a:gd name="adj" fmla="val 9091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Rounded Rectangle 64"/>
          <p:cNvSpPr/>
          <p:nvPr/>
        </p:nvSpPr>
        <p:spPr>
          <a:xfrm>
            <a:off x="3276600" y="5406834"/>
            <a:ext cx="2286000" cy="587565"/>
          </a:xfrm>
          <a:prstGeom prst="roundRect">
            <a:avLst>
              <a:gd name="adj" fmla="val 9091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Rounded Rectangle 65"/>
          <p:cNvSpPr/>
          <p:nvPr/>
        </p:nvSpPr>
        <p:spPr>
          <a:xfrm>
            <a:off x="457200" y="4456017"/>
            <a:ext cx="2286000" cy="587565"/>
          </a:xfrm>
          <a:prstGeom prst="roundRect">
            <a:avLst>
              <a:gd name="adj" fmla="val 9091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Rounded Rectangle 69"/>
          <p:cNvSpPr/>
          <p:nvPr/>
        </p:nvSpPr>
        <p:spPr>
          <a:xfrm>
            <a:off x="3276600" y="3578034"/>
            <a:ext cx="2286000" cy="587565"/>
          </a:xfrm>
          <a:prstGeom prst="roundRect">
            <a:avLst>
              <a:gd name="adj" fmla="val 9091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457200" y="3574670"/>
            <a:ext cx="2286000" cy="587565"/>
          </a:xfrm>
          <a:prstGeom prst="roundRect">
            <a:avLst>
              <a:gd name="adj" fmla="val 9091"/>
            </a:avLst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2" name="Straight Arrow Connector 71"/>
          <p:cNvCxnSpPr>
            <a:stCxn id="59" idx="2"/>
          </p:cNvCxnSpPr>
          <p:nvPr/>
        </p:nvCxnSpPr>
        <p:spPr>
          <a:xfrm>
            <a:off x="7239000" y="2743200"/>
            <a:ext cx="0" cy="834834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>
            <a:off x="5562600" y="2336800"/>
            <a:ext cx="533400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62" idx="1"/>
            <a:endCxn id="70" idx="3"/>
          </p:cNvCxnSpPr>
          <p:nvPr/>
        </p:nvCxnSpPr>
        <p:spPr>
          <a:xfrm flipH="1">
            <a:off x="5562600" y="3871817"/>
            <a:ext cx="533400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70" idx="1"/>
            <a:endCxn id="71" idx="3"/>
          </p:cNvCxnSpPr>
          <p:nvPr/>
        </p:nvCxnSpPr>
        <p:spPr>
          <a:xfrm flipH="1" flipV="1">
            <a:off x="2743200" y="3868453"/>
            <a:ext cx="533400" cy="3364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71" idx="2"/>
            <a:endCxn id="66" idx="0"/>
          </p:cNvCxnSpPr>
          <p:nvPr/>
        </p:nvCxnSpPr>
        <p:spPr>
          <a:xfrm>
            <a:off x="1600200" y="4162235"/>
            <a:ext cx="0" cy="293782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endCxn id="63" idx="1"/>
          </p:cNvCxnSpPr>
          <p:nvPr/>
        </p:nvCxnSpPr>
        <p:spPr>
          <a:xfrm>
            <a:off x="2743200" y="4749799"/>
            <a:ext cx="3352800" cy="0"/>
          </a:xfrm>
          <a:prstGeom prst="straightConnector1">
            <a:avLst/>
          </a:prstGeom>
          <a:ln w="22225">
            <a:solidFill>
              <a:schemeClr val="tx1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1600200" y="5043582"/>
            <a:ext cx="0" cy="363253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64" idx="3"/>
            <a:endCxn id="65" idx="1"/>
          </p:cNvCxnSpPr>
          <p:nvPr/>
        </p:nvCxnSpPr>
        <p:spPr>
          <a:xfrm flipV="1">
            <a:off x="2743200" y="5700617"/>
            <a:ext cx="533400" cy="1"/>
          </a:xfrm>
          <a:prstGeom prst="straightConnector1">
            <a:avLst/>
          </a:prstGeom>
          <a:ln w="22225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3009900" y="990600"/>
            <a:ext cx="0" cy="5334000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829300" y="990600"/>
            <a:ext cx="0" cy="5334000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7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 noChangeAspect="1"/>
          </p:cNvSpPr>
          <p:nvPr/>
        </p:nvSpPr>
        <p:spPr>
          <a:xfrm>
            <a:off x="389965" y="67235"/>
            <a:ext cx="87630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Returns</a:t>
            </a:r>
            <a:endParaRPr lang="en-US" sz="2600" b="1" dirty="0">
              <a:cs typeface="Myriad Pro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98DEBE-E165-4CFA-B349-2F130B5DAD07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22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33401" y="990601"/>
            <a:ext cx="7848600" cy="609600"/>
          </a:xfrm>
          <a:prstGeom prst="roundRect">
            <a:avLst>
              <a:gd name="adj" fmla="val 13729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Returns Handling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33400" y="2362200"/>
            <a:ext cx="7848600" cy="1655710"/>
          </a:xfrm>
          <a:prstGeom prst="roundRect">
            <a:avLst>
              <a:gd name="adj" fmla="val 8563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ShopRunner allows its members to print free return labels from its website. For this we need the address of your returns facility</a:t>
            </a:r>
          </a:p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already offer free return shipping then we can provide a link to your site</a:t>
            </a:r>
          </a:p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Returns must still adhere to Retailer’s return policies</a:t>
            </a:r>
          </a:p>
        </p:txBody>
      </p:sp>
    </p:spTree>
    <p:extLst>
      <p:ext uri="{BB962C8B-B14F-4D97-AF65-F5344CB8AC3E}">
        <p14:creationId xmlns:p14="http://schemas.microsoft.com/office/powerpoint/2010/main" val="33268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606683" y="2107960"/>
            <a:ext cx="8232518" cy="36396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" name="Straight Connector 12"/>
          <p:cNvCxnSpPr>
            <a:stCxn id="3" idx="0"/>
          </p:cNvCxnSpPr>
          <p:nvPr/>
        </p:nvCxnSpPr>
        <p:spPr>
          <a:xfrm>
            <a:off x="609599" y="2089593"/>
            <a:ext cx="822960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/>
          <p:cNvSpPr/>
          <p:nvPr/>
        </p:nvSpPr>
        <p:spPr>
          <a:xfrm>
            <a:off x="609600" y="4770670"/>
            <a:ext cx="8229600" cy="909355"/>
          </a:xfrm>
          <a:prstGeom prst="roundRect">
            <a:avLst>
              <a:gd name="adj" fmla="val 12337"/>
            </a:avLst>
          </a:prstGeom>
          <a:solidFill>
            <a:schemeClr val="bg1"/>
          </a:solidFill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609600" y="4092059"/>
            <a:ext cx="8229600" cy="67861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609600" y="2137173"/>
            <a:ext cx="8229600" cy="1047270"/>
          </a:xfrm>
          <a:prstGeom prst="roundRect">
            <a:avLst>
              <a:gd name="adj" fmla="val 13015"/>
            </a:avLst>
          </a:prstGeom>
          <a:solidFill>
            <a:schemeClr val="bg1">
              <a:lumMod val="95000"/>
            </a:schemeClr>
          </a:solidFill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609600" y="1278030"/>
            <a:ext cx="8229600" cy="739008"/>
          </a:xfrm>
          <a:prstGeom prst="roundRect">
            <a:avLst/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609600" y="3184444"/>
            <a:ext cx="8229600" cy="909355"/>
          </a:xfrm>
          <a:prstGeom prst="roundRect">
            <a:avLst>
              <a:gd name="adj" fmla="val 12337"/>
            </a:avLst>
          </a:prstGeom>
          <a:solidFill>
            <a:schemeClr val="bg1"/>
          </a:solidFill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2514787" y="815459"/>
            <a:ext cx="4190813" cy="5061466"/>
          </a:xfrm>
          <a:prstGeom prst="roundRect">
            <a:avLst>
              <a:gd name="adj" fmla="val 302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6705600" y="815459"/>
            <a:ext cx="2133600" cy="5061466"/>
          </a:xfrm>
          <a:prstGeom prst="roundRect">
            <a:avLst>
              <a:gd name="adj" fmla="val 739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14600" y="674059"/>
            <a:ext cx="41910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Fields</a:t>
            </a:r>
            <a:endPara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8200" y="1390054"/>
            <a:ext cx="1562100" cy="52447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Parent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514600" y="1390054"/>
            <a:ext cx="4191000" cy="52447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58000" y="674059"/>
            <a:ext cx="18288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Comments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58000" y="1390054"/>
            <a:ext cx="1828800" cy="52447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38200" y="674059"/>
            <a:ext cx="15621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Grouping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38200" y="4854059"/>
            <a:ext cx="1562100" cy="6858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Category-Specific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514600" y="4846870"/>
            <a:ext cx="4191000" cy="6858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58000" y="4846870"/>
            <a:ext cx="1828800" cy="6858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68"/>
          <p:cNvSpPr txBox="1"/>
          <p:nvPr/>
        </p:nvSpPr>
        <p:spPr>
          <a:xfrm>
            <a:off x="2644775" y="4923070"/>
            <a:ext cx="406082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Product Color, Size,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Attributes (fit, height, etc.), Age Range, 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Material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38200" y="3336315"/>
            <a:ext cx="1562100" cy="6096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2514600" y="3399070"/>
            <a:ext cx="4191000" cy="60067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858000" y="3399070"/>
            <a:ext cx="1828800" cy="600672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68"/>
          <p:cNvSpPr txBox="1"/>
          <p:nvPr/>
        </p:nvSpPr>
        <p:spPr>
          <a:xfrm>
            <a:off x="2622550" y="3406259"/>
            <a:ext cx="393065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roduct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Image_URL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Main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Product_Image_URL_Additiona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38200" y="4093799"/>
            <a:ext cx="1562100" cy="67687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Identifiers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2514600" y="4093799"/>
            <a:ext cx="4191000" cy="67687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6858000" y="4093799"/>
            <a:ext cx="1828800" cy="67687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68"/>
          <p:cNvSpPr txBox="1"/>
          <p:nvPr/>
        </p:nvSpPr>
        <p:spPr>
          <a:xfrm>
            <a:off x="2644775" y="4241482"/>
            <a:ext cx="352742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UPC, 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EAN, MPN, ISBN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68"/>
          <p:cNvSpPr txBox="1"/>
          <p:nvPr/>
        </p:nvSpPr>
        <p:spPr>
          <a:xfrm>
            <a:off x="2590800" y="1390561"/>
            <a:ext cx="4267201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Parent_SKU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Brand_Manufacturer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Department,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Product_Description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Category_Mapping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834996" y="2110859"/>
            <a:ext cx="1828800" cy="1124714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38200" y="2110859"/>
            <a:ext cx="1562100" cy="1143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514600" y="2110859"/>
            <a:ext cx="4191000" cy="1143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68"/>
          <p:cNvSpPr txBox="1"/>
          <p:nvPr/>
        </p:nvSpPr>
        <p:spPr>
          <a:xfrm>
            <a:off x="2611048" y="2230336"/>
            <a:ext cx="3942152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SKU,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Product_Name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ShopRunner_Eligible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Product_URL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Mobile_URL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Regular_Price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Sale_Price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Quantity,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Product_Condition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Ship_Weight</a:t>
            </a:r>
            <a:endParaRPr lang="en-US" sz="1400" dirty="0" smtClean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Left Brace 2"/>
          <p:cNvSpPr/>
          <p:nvPr/>
        </p:nvSpPr>
        <p:spPr>
          <a:xfrm>
            <a:off x="369333" y="2089593"/>
            <a:ext cx="240266" cy="3648456"/>
          </a:xfrm>
          <a:prstGeom prst="leftBrace">
            <a:avLst>
              <a:gd name="adj1" fmla="val 31862"/>
              <a:gd name="adj2" fmla="val 45774"/>
            </a:avLst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1453023" y="3685647"/>
            <a:ext cx="327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Variations of color, size, etc.</a:t>
            </a: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Box 68"/>
          <p:cNvSpPr txBox="1"/>
          <p:nvPr/>
        </p:nvSpPr>
        <p:spPr>
          <a:xfrm>
            <a:off x="6705600" y="1373684"/>
            <a:ext cx="21336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Send full product specs in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Product_Description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68"/>
          <p:cNvSpPr txBox="1"/>
          <p:nvPr/>
        </p:nvSpPr>
        <p:spPr>
          <a:xfrm>
            <a:off x="6705600" y="3253859"/>
            <a:ext cx="1862844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Send as many images as possible (multiple angles)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68"/>
          <p:cNvSpPr txBox="1"/>
          <p:nvPr/>
        </p:nvSpPr>
        <p:spPr>
          <a:xfrm>
            <a:off x="6705600" y="2425839"/>
            <a:ext cx="186284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Send all information available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68"/>
          <p:cNvSpPr txBox="1"/>
          <p:nvPr/>
        </p:nvSpPr>
        <p:spPr>
          <a:xfrm>
            <a:off x="6705600" y="4846618"/>
            <a:ext cx="1905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These attributes make up the variations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13716" y="6086476"/>
            <a:ext cx="234434" cy="228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48150" y="6071801"/>
            <a:ext cx="1257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Optional Fields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609600" y="5747560"/>
            <a:ext cx="822960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itle 1"/>
          <p:cNvSpPr txBox="1">
            <a:spLocks noChangeAspect="1"/>
          </p:cNvSpPr>
          <p:nvPr/>
        </p:nvSpPr>
        <p:spPr>
          <a:xfrm>
            <a:off x="381000" y="76200"/>
            <a:ext cx="87630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Product Feed</a:t>
            </a:r>
            <a:endParaRPr lang="en-US" sz="2600" b="1" dirty="0">
              <a:cs typeface="Myriad Pro Light"/>
            </a:endParaRPr>
          </a:p>
        </p:txBody>
      </p:sp>
      <p:sp>
        <p:nvSpPr>
          <p:cNvPr id="57" name="Slide Number Placeholder 12"/>
          <p:cNvSpPr txBox="1">
            <a:spLocks/>
          </p:cNvSpPr>
          <p:nvPr/>
        </p:nvSpPr>
        <p:spPr>
          <a:xfrm>
            <a:off x="8672025" y="6324600"/>
            <a:ext cx="3516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0" i="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DD426482-B5E7-4471-9752-47BC4CA8947F}" type="slidenum">
              <a:rPr lang="en-US" smtClean="0">
                <a:solidFill>
                  <a:srgbClr val="6C6C6F">
                    <a:lumMod val="60000"/>
                    <a:lumOff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23</a:t>
            </a:fld>
            <a:endParaRPr lang="en-US" dirty="0">
              <a:solidFill>
                <a:srgbClr val="6C6C6F">
                  <a:lumMod val="60000"/>
                  <a:lumOff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50484" y="3711567"/>
            <a:ext cx="8734028" cy="9144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189276311"/>
              </p:ext>
            </p:extLst>
          </p:nvPr>
        </p:nvGraphicFramePr>
        <p:xfrm>
          <a:off x="250484" y="850900"/>
          <a:ext cx="8469166" cy="52324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1601"/>
                <a:gridCol w="1707365"/>
                <a:gridCol w="2419762"/>
                <a:gridCol w="1890438"/>
              </a:tblGrid>
              <a:tr h="382099">
                <a:tc>
                  <a:txBody>
                    <a:bodyPr/>
                    <a:lstStyle/>
                    <a:p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Order Code</a:t>
                      </a: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    Order Feed</a:t>
                      </a: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Shipment Feed</a:t>
                      </a: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89702">
                <a:tc>
                  <a:txBody>
                    <a:bodyPr/>
                    <a:lstStyle/>
                    <a:p>
                      <a:pPr lvl="0"/>
                      <a:endParaRPr lang="en-US" sz="14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vl="0"/>
                      <a:endParaRPr lang="en-US" sz="14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vl="0"/>
                      <a:endParaRPr lang="en-US" sz="14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vl="0"/>
                      <a:endParaRPr lang="en-US" sz="14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vl="0"/>
                      <a:endParaRPr lang="en-US" sz="1400" b="1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vl="0"/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Core</a:t>
                      </a:r>
                      <a:r>
                        <a:rPr lang="en-US" sz="1400" b="1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Feed Fields </a:t>
                      </a: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tokenID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order ID</a:t>
                      </a: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totalOrderAmount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tenderType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confirmedProducts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ProductSKU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sz="11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ProductQty</a:t>
                      </a:r>
                      <a:endParaRPr lang="en-US" sz="1100" b="1" baseline="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sz="11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ProductPrice</a:t>
                      </a:r>
                      <a:endParaRPr lang="en-US" sz="1100" b="1" baseline="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Partner</a:t>
                      </a: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SRAuthenticationToken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OrderNumber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OrderDate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AdjustmentDate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CurrencyCode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OrderTotal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BillingSubTotal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PaymentTenderType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TotalNumberOfItems </a:t>
                      </a: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Partner</a:t>
                      </a:r>
                    </a:p>
                    <a:p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RetailerOrderNumber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/>
                      </a:r>
                      <a:br>
                        <a:rPr lang="en-US" sz="11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CarrierCode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TrackingNumber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NumberOfItems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sz="1100" b="1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16889">
                <a:tc>
                  <a:txBody>
                    <a:bodyPr/>
                    <a:lstStyle/>
                    <a:p>
                      <a:pPr lvl="0"/>
                      <a:endParaRPr lang="en-US" sz="800" b="1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vl="0"/>
                      <a:r>
                        <a:rPr lang="en-US" sz="1400" b="1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Required if Mixed Cart is supported</a:t>
                      </a: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smtClean="0">
                          <a:solidFill>
                            <a:srgbClr val="92D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sz="1100" b="1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SREligibility</a:t>
                      </a:r>
                      <a:r>
                        <a:rPr lang="en-US" sz="1100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(item)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1" dirty="0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NumberOfItems</a:t>
                      </a:r>
                      <a:endParaRPr lang="en-US" sz="1100" b="1" i="0" dirty="0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NumberOfSRItems</a:t>
                      </a:r>
                      <a:endParaRPr lang="en-US" sz="1100" b="1" i="0" dirty="0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1" dirty="0" smtClean="0">
                        <a:solidFill>
                          <a:srgbClr val="92D05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SRSubTotal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TotalNumberOfShopRunnerItems</a:t>
                      </a:r>
                      <a:endParaRPr lang="en-US" sz="1100" b="1" dirty="0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NumberOfSRItems</a:t>
                      </a:r>
                      <a:endParaRPr lang="en-US" sz="1100" b="1" dirty="0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RetailerReferenceNumber</a:t>
                      </a:r>
                      <a:endParaRPr lang="en-US" sz="1100" b="1" dirty="0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RetailerNotes</a:t>
                      </a:r>
                      <a:endParaRPr lang="en-US" sz="1100" b="1" dirty="0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3309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Optional Item Level Details</a:t>
                      </a: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SKU</a:t>
                      </a:r>
                    </a:p>
                    <a:p>
                      <a:r>
                        <a:rPr lang="en-US" sz="1100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</a:p>
                    <a:p>
                      <a:r>
                        <a:rPr lang="en-US" sz="1100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UnitPrice</a:t>
                      </a:r>
                    </a:p>
                    <a:p>
                      <a:r>
                        <a:rPr lang="en-US" sz="1100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Quantity</a:t>
                      </a:r>
                    </a:p>
                    <a:p>
                      <a:r>
                        <a:rPr lang="en-US" sz="1100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SREligible</a:t>
                      </a: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SKU, Quantity</a:t>
                      </a:r>
                    </a:p>
                  </a:txBody>
                  <a:tcPr marL="85199" marR="8519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3634923" y="6062276"/>
            <a:ext cx="234434" cy="228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69357" y="6047601"/>
            <a:ext cx="1496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6">
                    <a:lumMod val="75000"/>
                  </a:schemeClr>
                </a:solidFill>
              </a:rPr>
              <a:t>Optional Fields</a:t>
            </a:r>
            <a:endParaRPr lang="en-US" sz="1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" name="Title 1"/>
          <p:cNvSpPr txBox="1">
            <a:spLocks noChangeAspect="1"/>
          </p:cNvSpPr>
          <p:nvPr/>
        </p:nvSpPr>
        <p:spPr>
          <a:xfrm>
            <a:off x="381000" y="76200"/>
            <a:ext cx="87630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Order Code(Pixel), Order/Shipment Feed</a:t>
            </a:r>
            <a:endParaRPr lang="en-US" sz="2600" b="1" dirty="0">
              <a:cs typeface="Myriad Pro Light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667000" y="739766"/>
            <a:ext cx="1676400" cy="5105403"/>
          </a:xfrm>
          <a:prstGeom prst="roundRect">
            <a:avLst>
              <a:gd name="adj" fmla="val 727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4343400" y="739766"/>
            <a:ext cx="2514600" cy="5105402"/>
          </a:xfrm>
          <a:prstGeom prst="roundRect">
            <a:avLst>
              <a:gd name="adj" fmla="val 5629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858000" y="739767"/>
            <a:ext cx="2126512" cy="5105402"/>
          </a:xfrm>
          <a:prstGeom prst="roundRect">
            <a:avLst>
              <a:gd name="adj" fmla="val 5629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250484" y="1183026"/>
            <a:ext cx="8734028" cy="2528542"/>
          </a:xfrm>
          <a:prstGeom prst="roundRect">
            <a:avLst>
              <a:gd name="adj" fmla="val 5646"/>
            </a:avLst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250484" y="4625967"/>
            <a:ext cx="8734028" cy="1066800"/>
          </a:xfrm>
          <a:prstGeom prst="roundRect">
            <a:avLst/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lide Number Placeholder 12"/>
          <p:cNvSpPr txBox="1">
            <a:spLocks/>
          </p:cNvSpPr>
          <p:nvPr/>
        </p:nvSpPr>
        <p:spPr>
          <a:xfrm>
            <a:off x="8672025" y="6324600"/>
            <a:ext cx="3516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0" i="0" kern="1200">
                <a:solidFill>
                  <a:schemeClr val="tx1"/>
                </a:solidFill>
                <a:latin typeface="Myriad Pro"/>
                <a:ea typeface="+mn-ea"/>
                <a:cs typeface="Myriad Pro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DD426482-B5E7-4471-9752-47BC4CA8947F}" type="slidenum">
              <a:rPr lang="en-US" smtClean="0">
                <a:solidFill>
                  <a:srgbClr val="6C6C6F">
                    <a:lumMod val="60000"/>
                    <a:lumOff val="4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24</a:t>
            </a:fld>
            <a:endParaRPr lang="en-US" dirty="0">
              <a:solidFill>
                <a:srgbClr val="6C6C6F">
                  <a:lumMod val="60000"/>
                  <a:lumOff val="4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95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462951" y="2590800"/>
            <a:ext cx="7924800" cy="693895"/>
          </a:xfrm>
          <a:prstGeom prst="roundRect">
            <a:avLst>
              <a:gd name="adj" fmla="val 13015"/>
            </a:avLst>
          </a:prstGeom>
          <a:solidFill>
            <a:schemeClr val="bg1">
              <a:lumMod val="95000"/>
            </a:schemeClr>
          </a:solidFill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462951" y="1792940"/>
            <a:ext cx="7924800" cy="797860"/>
          </a:xfrm>
          <a:prstGeom prst="roundRect">
            <a:avLst/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2951" y="3284695"/>
            <a:ext cx="7924800" cy="685800"/>
          </a:xfrm>
          <a:prstGeom prst="roundRect">
            <a:avLst>
              <a:gd name="adj" fmla="val 15116"/>
            </a:avLst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063338" y="1219200"/>
            <a:ext cx="4190813" cy="3048000"/>
          </a:xfrm>
          <a:prstGeom prst="roundRect">
            <a:avLst>
              <a:gd name="adj" fmla="val 452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6254151" y="1219200"/>
            <a:ext cx="2051649" cy="3048000"/>
          </a:xfrm>
          <a:prstGeom prst="roundRect">
            <a:avLst>
              <a:gd name="adj" fmla="val 739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FF7E5D-4694-4C35-9825-FAED94988CDF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25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00050" y="109538"/>
            <a:ext cx="8229600" cy="590550"/>
          </a:xfrm>
          <a:prstGeom prst="rect">
            <a:avLst/>
          </a:prstGeom>
        </p:spPr>
        <p:txBody>
          <a:bodyPr/>
          <a:lstStyle/>
          <a:p>
            <a:r>
              <a:rPr lang="en-US" sz="2600" dirty="0" smtClean="0"/>
              <a:t>Order Tracking Code</a:t>
            </a:r>
            <a:endParaRPr lang="en-US" sz="2600" dirty="0"/>
          </a:p>
        </p:txBody>
      </p:sp>
      <p:sp>
        <p:nvSpPr>
          <p:cNvPr id="6" name="Rectangle 5"/>
          <p:cNvSpPr/>
          <p:nvPr/>
        </p:nvSpPr>
        <p:spPr>
          <a:xfrm>
            <a:off x="2209800" y="1143000"/>
            <a:ext cx="41910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Fields</a:t>
            </a:r>
            <a:endPara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1752600"/>
            <a:ext cx="1562100" cy="672272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09800" y="1990129"/>
            <a:ext cx="4191000" cy="672272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24600" y="1143000"/>
            <a:ext cx="18288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Comments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553200" y="1990129"/>
            <a:ext cx="1828800" cy="672272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33400" y="1143000"/>
            <a:ext cx="15621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Grouping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3400" y="2685159"/>
            <a:ext cx="1562100" cy="4953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209800" y="2675095"/>
            <a:ext cx="4256087" cy="4953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553200" y="2903695"/>
            <a:ext cx="1828800" cy="4953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68"/>
          <p:cNvSpPr txBox="1"/>
          <p:nvPr/>
        </p:nvSpPr>
        <p:spPr>
          <a:xfrm>
            <a:off x="2339975" y="2758484"/>
            <a:ext cx="406082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tokenID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33400" y="3284695"/>
            <a:ext cx="1562100" cy="6096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Item</a:t>
            </a:r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lang="en-US" sz="14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209800" y="3522222"/>
            <a:ext cx="4191000" cy="60067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553200" y="3522223"/>
            <a:ext cx="1828800" cy="600672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68"/>
          <p:cNvSpPr txBox="1"/>
          <p:nvPr/>
        </p:nvSpPr>
        <p:spPr>
          <a:xfrm>
            <a:off x="2339975" y="3370957"/>
            <a:ext cx="393065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ProductSKU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ProductQty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ProductPrice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SREligibility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68"/>
          <p:cNvSpPr txBox="1"/>
          <p:nvPr/>
        </p:nvSpPr>
        <p:spPr>
          <a:xfrm>
            <a:off x="2286000" y="1924050"/>
            <a:ext cx="3984625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orderID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totalOrderAmount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tenderType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NumberOfItems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NumberOfSRItems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705224" y="5551646"/>
            <a:ext cx="234434" cy="228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939658" y="5536971"/>
            <a:ext cx="1496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Optional Fields</a:t>
            </a:r>
            <a:endParaRPr lang="en-US" sz="1200" b="1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67851" y="4732495"/>
            <a:ext cx="5715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https://developer.shoprunner.com/dokuwiki/doku.php?id=section_dr2.7</a:t>
            </a:r>
          </a:p>
        </p:txBody>
      </p:sp>
    </p:spTree>
    <p:extLst>
      <p:ext uri="{BB962C8B-B14F-4D97-AF65-F5344CB8AC3E}">
        <p14:creationId xmlns:p14="http://schemas.microsoft.com/office/powerpoint/2010/main" val="36414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462951" y="2286003"/>
            <a:ext cx="7924800" cy="1676397"/>
          </a:xfrm>
          <a:prstGeom prst="roundRect">
            <a:avLst>
              <a:gd name="adj" fmla="val 5529"/>
            </a:avLst>
          </a:prstGeom>
          <a:solidFill>
            <a:schemeClr val="bg1">
              <a:lumMod val="95000"/>
            </a:schemeClr>
          </a:solidFill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462951" y="1792941"/>
            <a:ext cx="7924800" cy="493060"/>
          </a:xfrm>
          <a:prstGeom prst="roundRect">
            <a:avLst/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2951" y="3962401"/>
            <a:ext cx="7924800" cy="757536"/>
          </a:xfrm>
          <a:prstGeom prst="roundRect">
            <a:avLst>
              <a:gd name="adj" fmla="val 12337"/>
            </a:avLst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2063338" y="1219200"/>
            <a:ext cx="4190813" cy="3657600"/>
          </a:xfrm>
          <a:prstGeom prst="roundRect">
            <a:avLst>
              <a:gd name="adj" fmla="val 305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6254151" y="1219200"/>
            <a:ext cx="2051649" cy="3657600"/>
          </a:xfrm>
          <a:prstGeom prst="roundRect">
            <a:avLst>
              <a:gd name="adj" fmla="val 477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FF7E5D-4694-4C35-9825-FAED94988CDF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26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81000" y="109538"/>
            <a:ext cx="8229600" cy="590550"/>
          </a:xfrm>
          <a:prstGeom prst="rect">
            <a:avLst/>
          </a:prstGeom>
        </p:spPr>
        <p:txBody>
          <a:bodyPr/>
          <a:lstStyle/>
          <a:p>
            <a:r>
              <a:rPr lang="en-US" sz="2600" dirty="0" smtClean="0"/>
              <a:t>Order Feed</a:t>
            </a:r>
            <a:endParaRPr lang="en-US" sz="2600" dirty="0"/>
          </a:p>
        </p:txBody>
      </p:sp>
      <p:sp>
        <p:nvSpPr>
          <p:cNvPr id="6" name="Rectangle 5"/>
          <p:cNvSpPr/>
          <p:nvPr/>
        </p:nvSpPr>
        <p:spPr>
          <a:xfrm>
            <a:off x="2209800" y="1143000"/>
            <a:ext cx="41910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Fields</a:t>
            </a:r>
            <a:endPara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2362200"/>
            <a:ext cx="1562100" cy="1344544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</a:t>
            </a:r>
          </a:p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09800" y="2770254"/>
            <a:ext cx="4191000" cy="1344544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24600" y="1143000"/>
            <a:ext cx="18288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Comments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553200" y="2770254"/>
            <a:ext cx="1828800" cy="1344544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33400" y="1143000"/>
            <a:ext cx="15621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Grouping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3400" y="1752600"/>
            <a:ext cx="1562100" cy="6096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232804" y="2057398"/>
            <a:ext cx="4191000" cy="6096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553200" y="2057398"/>
            <a:ext cx="1828800" cy="6096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68"/>
          <p:cNvSpPr txBox="1"/>
          <p:nvPr/>
        </p:nvSpPr>
        <p:spPr>
          <a:xfrm>
            <a:off x="2286000" y="1902023"/>
            <a:ext cx="406082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artner,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SRAuthenticationToken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33400" y="3962400"/>
            <a:ext cx="1562100" cy="76200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Items</a:t>
            </a:r>
          </a:p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(Optional)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2209800" y="3962401"/>
            <a:ext cx="41910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553200" y="3962401"/>
            <a:ext cx="1828800" cy="76200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68"/>
          <p:cNvSpPr txBox="1"/>
          <p:nvPr/>
        </p:nvSpPr>
        <p:spPr>
          <a:xfrm>
            <a:off x="2339975" y="4188023"/>
            <a:ext cx="393065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SKU, 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Name, Quantity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UnitPrice,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SREligible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68"/>
          <p:cNvSpPr txBox="1"/>
          <p:nvPr/>
        </p:nvSpPr>
        <p:spPr>
          <a:xfrm>
            <a:off x="2286000" y="2425005"/>
            <a:ext cx="3984625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OrderNumber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OrderDate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AdjustmentDate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TotalNumberOfItems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TotalNumberOfShopRunnerItems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CurrencyCode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OrderTotal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BillingSubTotal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SRSubTotal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PaymentTenderType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68"/>
          <p:cNvSpPr txBox="1"/>
          <p:nvPr/>
        </p:nvSpPr>
        <p:spPr>
          <a:xfrm>
            <a:off x="6254151" y="2425005"/>
            <a:ext cx="212785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Always send the current state of the entire order</a:t>
            </a:r>
          </a:p>
          <a:p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SRSubTotal = subtotal of ShopRunner eligible items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790093" y="5734051"/>
            <a:ext cx="234434" cy="228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24526" y="5719376"/>
            <a:ext cx="1465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Optional Fields</a:t>
            </a:r>
            <a:endParaRPr lang="en-US" sz="1200" b="1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20812" y="5105400"/>
            <a:ext cx="5715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https://developer.shoprunner.com/dokuwiki/doku.php?id=section_dr2.8.2-1</a:t>
            </a:r>
          </a:p>
        </p:txBody>
      </p:sp>
    </p:spTree>
    <p:extLst>
      <p:ext uri="{BB962C8B-B14F-4D97-AF65-F5344CB8AC3E}">
        <p14:creationId xmlns:p14="http://schemas.microsoft.com/office/powerpoint/2010/main" val="211157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ounded Rectangle 38"/>
          <p:cNvSpPr/>
          <p:nvPr/>
        </p:nvSpPr>
        <p:spPr>
          <a:xfrm>
            <a:off x="462951" y="3572090"/>
            <a:ext cx="7924800" cy="695110"/>
          </a:xfrm>
          <a:prstGeom prst="roundRect">
            <a:avLst>
              <a:gd name="adj" fmla="val 14667"/>
            </a:avLst>
          </a:prstGeom>
          <a:solidFill>
            <a:schemeClr val="bg1">
              <a:lumMod val="95000"/>
            </a:schemeClr>
          </a:solidFill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462951" y="2286001"/>
            <a:ext cx="7924800" cy="758546"/>
          </a:xfrm>
          <a:prstGeom prst="roundRect">
            <a:avLst>
              <a:gd name="adj" fmla="val 11469"/>
            </a:avLst>
          </a:prstGeom>
          <a:solidFill>
            <a:schemeClr val="bg1">
              <a:lumMod val="95000"/>
            </a:schemeClr>
          </a:solidFill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462951" y="1807374"/>
            <a:ext cx="7924800" cy="468236"/>
          </a:xfrm>
          <a:prstGeom prst="roundRect">
            <a:avLst/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462951" y="3055441"/>
            <a:ext cx="7924800" cy="512549"/>
          </a:xfrm>
          <a:prstGeom prst="roundRect">
            <a:avLst>
              <a:gd name="adj" fmla="val 17584"/>
            </a:avLst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2063338" y="1219200"/>
            <a:ext cx="4190813" cy="3962400"/>
          </a:xfrm>
          <a:prstGeom prst="roundRect">
            <a:avLst>
              <a:gd name="adj" fmla="val 300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6254151" y="1219200"/>
            <a:ext cx="2051649" cy="3962400"/>
          </a:xfrm>
          <a:prstGeom prst="roundRect">
            <a:avLst>
              <a:gd name="adj" fmla="val 521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FF7E5D-4694-4C35-9825-FAED94988CDF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27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81000" y="109538"/>
            <a:ext cx="8229600" cy="590550"/>
          </a:xfrm>
          <a:prstGeom prst="rect">
            <a:avLst/>
          </a:prstGeom>
        </p:spPr>
        <p:txBody>
          <a:bodyPr/>
          <a:lstStyle/>
          <a:p>
            <a:r>
              <a:rPr lang="en-US" sz="2600" dirty="0" smtClean="0"/>
              <a:t>Shipment Feed</a:t>
            </a:r>
            <a:endParaRPr lang="en-US" sz="2600" dirty="0"/>
          </a:p>
        </p:txBody>
      </p:sp>
      <p:sp>
        <p:nvSpPr>
          <p:cNvPr id="6" name="Rectangle 5"/>
          <p:cNvSpPr/>
          <p:nvPr/>
        </p:nvSpPr>
        <p:spPr>
          <a:xfrm>
            <a:off x="2209800" y="1143000"/>
            <a:ext cx="41910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Fields</a:t>
            </a:r>
            <a:endPara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2286000"/>
            <a:ext cx="1562100" cy="672272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Order/Package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09800" y="2710829"/>
            <a:ext cx="4191000" cy="667435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24600" y="1143000"/>
            <a:ext cx="18288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Comments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553200" y="2710829"/>
            <a:ext cx="1828800" cy="667435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33400" y="1143000"/>
            <a:ext cx="1562100" cy="762000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Grouping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3400" y="4267200"/>
            <a:ext cx="1562100" cy="664205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 Fields</a:t>
            </a:r>
          </a:p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(Optional)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209800" y="4650090"/>
            <a:ext cx="4191000" cy="664205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553200" y="4650090"/>
            <a:ext cx="1828800" cy="664205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68"/>
          <p:cNvSpPr txBox="1"/>
          <p:nvPr/>
        </p:nvSpPr>
        <p:spPr>
          <a:xfrm>
            <a:off x="2331010" y="4444333"/>
            <a:ext cx="406082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RetailerReferenceNumber, 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RetailerNotes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33400" y="3581400"/>
            <a:ext cx="1562100" cy="68580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Items</a:t>
            </a:r>
          </a:p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(Optional)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2209800" y="3522821"/>
            <a:ext cx="4191000" cy="676871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553200" y="3522821"/>
            <a:ext cx="1828800" cy="676872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68"/>
          <p:cNvSpPr txBox="1"/>
          <p:nvPr/>
        </p:nvSpPr>
        <p:spPr>
          <a:xfrm>
            <a:off x="2317750" y="3733800"/>
            <a:ext cx="393065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Quantity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68"/>
          <p:cNvSpPr txBox="1"/>
          <p:nvPr/>
        </p:nvSpPr>
        <p:spPr>
          <a:xfrm>
            <a:off x="2286000" y="2391430"/>
            <a:ext cx="398462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RetailerOrderNumber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NumberOfItems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NumberOfSRItems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530196" y="2813223"/>
            <a:ext cx="1828800" cy="617668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33400" y="2995746"/>
            <a:ext cx="1562100" cy="631195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Tracking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209800" y="2799695"/>
            <a:ext cx="4191000" cy="631196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68"/>
          <p:cNvSpPr txBox="1"/>
          <p:nvPr/>
        </p:nvSpPr>
        <p:spPr>
          <a:xfrm>
            <a:off x="2286000" y="3138844"/>
            <a:ext cx="398462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CarrierCode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TrackingNumber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33400" y="1712338"/>
            <a:ext cx="1562100" cy="672272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209800" y="1994728"/>
            <a:ext cx="4191000" cy="667435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553200" y="1994728"/>
            <a:ext cx="1828800" cy="667435"/>
          </a:xfrm>
          <a:prstGeom prst="rect">
            <a:avLst/>
          </a:prstGeom>
          <a:noFill/>
          <a:ln w="3175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68"/>
          <p:cNvSpPr txBox="1"/>
          <p:nvPr/>
        </p:nvSpPr>
        <p:spPr>
          <a:xfrm>
            <a:off x="2339974" y="1891633"/>
            <a:ext cx="398462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Partner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462951" y="4267199"/>
            <a:ext cx="7924800" cy="664205"/>
          </a:xfrm>
          <a:prstGeom prst="roundRect">
            <a:avLst>
              <a:gd name="adj" fmla="val 12337"/>
            </a:avLst>
          </a:prstGeom>
          <a:noFill/>
          <a:ln>
            <a:solidFill>
              <a:srgbClr val="99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358110" y="5918627"/>
            <a:ext cx="234434" cy="228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592544" y="5903952"/>
            <a:ext cx="25787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Optional Fields</a:t>
            </a:r>
            <a:endParaRPr lang="en-US" sz="1200" b="1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91651" y="5410200"/>
            <a:ext cx="586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https://developer.shoprunner.com/dokuwiki/doku.php?id=section_dr2.8.3-1</a:t>
            </a:r>
          </a:p>
        </p:txBody>
      </p:sp>
    </p:spTree>
    <p:extLst>
      <p:ext uri="{BB962C8B-B14F-4D97-AF65-F5344CB8AC3E}">
        <p14:creationId xmlns:p14="http://schemas.microsoft.com/office/powerpoint/2010/main" val="1769166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98DEBE-E165-4CFA-B349-2F130B5DAD07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3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74650" y="152400"/>
            <a:ext cx="8235950" cy="533400"/>
          </a:xfrm>
          <a:prstGeom prst="rect">
            <a:avLst/>
          </a:prstGeom>
        </p:spPr>
        <p:txBody>
          <a:bodyPr/>
          <a:lstStyle/>
          <a:p>
            <a:r>
              <a:rPr lang="en-US" sz="2600" dirty="0" smtClean="0"/>
              <a:t>The ShopRunner Team</a:t>
            </a:r>
            <a:endParaRPr lang="en-US" sz="26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675485425"/>
              </p:ext>
            </p:extLst>
          </p:nvPr>
        </p:nvGraphicFramePr>
        <p:xfrm>
          <a:off x="374649" y="1066800"/>
          <a:ext cx="8235951" cy="496982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60575"/>
                <a:gridCol w="3810000"/>
                <a:gridCol w="2365376"/>
              </a:tblGrid>
              <a:tr h="46208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Team Role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Name(s)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645654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Business Development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Executive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Initial contract, business and product terms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Ashish Mittal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645654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Relationship Manager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Clr>
                          <a:schemeClr val="accent6">
                            <a:lumMod val="75000"/>
                          </a:schemeClr>
                        </a:buClr>
                      </a:pPr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Accountable for the overall relationship and primary escalation point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Rob Rosone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645654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Integration Manager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Clr>
                          <a:schemeClr val="accent6">
                            <a:lumMod val="75000"/>
                          </a:schemeClr>
                        </a:buClr>
                      </a:pPr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Accountable for ensuring quick turnaround to staging needs, questions, spec clarification, code/feed 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Douglas Dinwoodie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46208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Relationship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Executive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Overall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escalation point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Richard Bayer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645654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 / Integration Executive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Escalation for all product and technical issues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Nitin Kulshrestha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645654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Director of Logistics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Liaison for logistics/2-day delivery monitoring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Michael Mashintchian 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645654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Developer / QA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Resources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Indirect access to Development and QA resources at ShopRunner who can delve into details and also help with QA/UAT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Various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448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35949" cy="533400"/>
          </a:xfrm>
        </p:spPr>
        <p:txBody>
          <a:bodyPr/>
          <a:lstStyle/>
          <a:p>
            <a:r>
              <a:rPr lang="en-US" sz="2600" b="1" dirty="0" smtClean="0"/>
              <a:t>Scope Summary</a:t>
            </a:r>
            <a:endParaRPr lang="en-US" sz="2600" b="1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4334536"/>
              </p:ext>
            </p:extLst>
          </p:nvPr>
        </p:nvGraphicFramePr>
        <p:xfrm>
          <a:off x="381000" y="781396"/>
          <a:ext cx="8001000" cy="5419107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3117273"/>
                <a:gridCol w="4883727"/>
              </a:tblGrid>
              <a:tr h="377839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Comments</a:t>
                      </a:r>
                      <a:endParaRPr 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944598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Sites in scope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1800Flowers, 1800Baskets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Fruit Bouquets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Cheryl’s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Fannie May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Popcorn Factory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Harry &amp; David,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Wolfermans</a:t>
                      </a:r>
                      <a:endParaRPr lang="en-US" sz="14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44279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 Eligibility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Same Eligibility as Passport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400403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Feeds via SFTP or Web service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TBD: 8 separate</a:t>
                      </a:r>
                      <a:r>
                        <a:rPr lang="en-US" sz="1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feeds recommended</a:t>
                      </a:r>
                      <a:endParaRPr lang="en-US" sz="14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400403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Mixed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Cart Support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TBD</a:t>
                      </a:r>
                      <a:endParaRPr lang="en-US" sz="14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400403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Returns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Follow</a:t>
                      </a:r>
                      <a:r>
                        <a:rPr lang="en-US" sz="14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existing policy, labels TBD</a:t>
                      </a:r>
                      <a:endParaRPr lang="en-US" sz="14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535272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ShopRunner Express Checkout (SRE)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44279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Mobile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44279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Ship Exclusions (PO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Boxes, AK, HI)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TBD</a:t>
                      </a:r>
                      <a:endParaRPr lang="en-US" sz="14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44279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Launch Date Goal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TBD</a:t>
                      </a:r>
                      <a:endParaRPr lang="en-US" sz="14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589005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Placements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Detail, Checkout Calendar, Cart, Shipping Address, Review 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&amp; 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Pay, Order </a:t>
                      </a:r>
                      <a:r>
                        <a:rPr lang="en-US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Summary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98DEBE-E165-4CFA-B349-2F130B5DAD07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4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14659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AutoShape 4"/>
          <p:cNvSpPr>
            <a:spLocks noChangeArrowheads="1"/>
          </p:cNvSpPr>
          <p:nvPr/>
        </p:nvSpPr>
        <p:spPr bwMode="auto">
          <a:xfrm>
            <a:off x="1184339" y="1611086"/>
            <a:ext cx="7197661" cy="4006368"/>
          </a:xfrm>
          <a:prstGeom prst="roundRect">
            <a:avLst>
              <a:gd name="adj" fmla="val 1845"/>
            </a:avLst>
          </a:prstGeom>
          <a:solidFill>
            <a:srgbClr val="FFFFFF">
              <a:alpha val="32156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endParaRPr lang="en-US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28" name="Title 1"/>
          <p:cNvSpPr txBox="1">
            <a:spLocks noChangeAspect="1"/>
          </p:cNvSpPr>
          <p:nvPr/>
        </p:nvSpPr>
        <p:spPr>
          <a:xfrm>
            <a:off x="389467" y="92912"/>
            <a:ext cx="8373533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3740"/>
              </a:lnSpc>
            </a:pPr>
            <a:r>
              <a:rPr lang="en-US" sz="2800" b="1" dirty="0" smtClean="0">
                <a:cs typeface="Myriad Pro Light"/>
              </a:rPr>
              <a:t>Integration Overview</a:t>
            </a:r>
            <a:endParaRPr lang="en-US" sz="2800" b="1" dirty="0">
              <a:cs typeface="Myriad Pro Light"/>
            </a:endParaRPr>
          </a:p>
        </p:txBody>
      </p:sp>
      <p:sp>
        <p:nvSpPr>
          <p:cNvPr id="46" name="Text Box 9"/>
          <p:cNvSpPr txBox="1">
            <a:spLocks noChangeArrowheads="1"/>
          </p:cNvSpPr>
          <p:nvPr/>
        </p:nvSpPr>
        <p:spPr bwMode="auto">
          <a:xfrm>
            <a:off x="389467" y="990599"/>
            <a:ext cx="7234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457200">
              <a:spcBef>
                <a:spcPct val="50000"/>
              </a:spcBef>
            </a:pPr>
            <a:r>
              <a:rPr lang="en-US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Typical Project steps:</a:t>
            </a:r>
            <a:endParaRPr lang="en-US" sz="2000" b="1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Line 6"/>
          <p:cNvSpPr>
            <a:spLocks noChangeShapeType="1"/>
          </p:cNvSpPr>
          <p:nvPr/>
        </p:nvSpPr>
        <p:spPr bwMode="auto">
          <a:xfrm>
            <a:off x="5410201" y="1633054"/>
            <a:ext cx="0" cy="3597690"/>
          </a:xfrm>
          <a:prstGeom prst="line">
            <a:avLst/>
          </a:prstGeom>
          <a:noFill/>
          <a:ln w="9525">
            <a:solidFill>
              <a:srgbClr val="336699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050" kern="0">
              <a:solidFill>
                <a:srgbClr val="3366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Line 7"/>
          <p:cNvSpPr>
            <a:spLocks noChangeShapeType="1"/>
          </p:cNvSpPr>
          <p:nvPr/>
        </p:nvSpPr>
        <p:spPr bwMode="auto">
          <a:xfrm>
            <a:off x="3278550" y="1633056"/>
            <a:ext cx="8044" cy="3597691"/>
          </a:xfrm>
          <a:prstGeom prst="line">
            <a:avLst/>
          </a:prstGeom>
          <a:noFill/>
          <a:ln w="9525">
            <a:solidFill>
              <a:srgbClr val="336699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050" kern="0">
              <a:solidFill>
                <a:srgbClr val="3366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Line 8"/>
          <p:cNvSpPr>
            <a:spLocks noChangeShapeType="1"/>
          </p:cNvSpPr>
          <p:nvPr/>
        </p:nvSpPr>
        <p:spPr bwMode="auto">
          <a:xfrm>
            <a:off x="2207654" y="1600200"/>
            <a:ext cx="8044" cy="3597690"/>
          </a:xfrm>
          <a:prstGeom prst="line">
            <a:avLst/>
          </a:prstGeom>
          <a:noFill/>
          <a:ln w="9525">
            <a:solidFill>
              <a:srgbClr val="336699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050" kern="0">
              <a:solidFill>
                <a:srgbClr val="3366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AutoShape 11"/>
          <p:cNvSpPr>
            <a:spLocks noChangeArrowheads="1"/>
          </p:cNvSpPr>
          <p:nvPr/>
        </p:nvSpPr>
        <p:spPr bwMode="auto">
          <a:xfrm>
            <a:off x="1184340" y="1695065"/>
            <a:ext cx="2091489" cy="1828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Requirements/Scope</a:t>
            </a: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49" name="AutoShape 12"/>
          <p:cNvSpPr>
            <a:spLocks noChangeArrowheads="1"/>
          </p:cNvSpPr>
          <p:nvPr/>
        </p:nvSpPr>
        <p:spPr bwMode="auto">
          <a:xfrm>
            <a:off x="2230085" y="2057400"/>
            <a:ext cx="1045744" cy="182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Eligibility</a:t>
            </a: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50" name="AutoShape 13"/>
          <p:cNvSpPr>
            <a:spLocks noChangeArrowheads="1"/>
          </p:cNvSpPr>
          <p:nvPr/>
        </p:nvSpPr>
        <p:spPr bwMode="auto">
          <a:xfrm>
            <a:off x="2230085" y="2636520"/>
            <a:ext cx="1573927" cy="182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Member Validation</a:t>
            </a:r>
          </a:p>
        </p:txBody>
      </p:sp>
      <p:sp>
        <p:nvSpPr>
          <p:cNvPr id="53" name="AutoShape 18"/>
          <p:cNvSpPr>
            <a:spLocks noChangeArrowheads="1"/>
          </p:cNvSpPr>
          <p:nvPr/>
        </p:nvSpPr>
        <p:spPr bwMode="auto">
          <a:xfrm>
            <a:off x="1184340" y="5230745"/>
            <a:ext cx="7197660" cy="386709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 w="9525">
            <a:solidFill>
              <a:srgbClr val="003466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200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</a:t>
            </a:r>
            <a:r>
              <a:rPr lang="en-US" sz="1200" kern="0" dirty="0" smtClean="0">
                <a:solidFill>
                  <a:srgbClr val="FFFFFF"/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        Contract </a:t>
            </a:r>
            <a:r>
              <a:rPr lang="en-US" sz="1200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Signed               </a:t>
            </a:r>
            <a:r>
              <a:rPr lang="en-US" sz="1200" kern="0" dirty="0">
                <a:solidFill>
                  <a:srgbClr val="336699"/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		     	                      </a:t>
            </a:r>
            <a:r>
              <a:rPr lang="en-US" sz="1200" kern="0" dirty="0">
                <a:solidFill>
                  <a:srgbClr val="FFFFFF"/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     </a:t>
            </a:r>
            <a:r>
              <a:rPr lang="en-US" sz="1200" kern="0" dirty="0" smtClean="0">
                <a:solidFill>
                  <a:srgbClr val="FFFFFF"/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     Launch </a:t>
            </a:r>
            <a:r>
              <a:rPr lang="en-US" sz="1200" kern="0" dirty="0">
                <a:solidFill>
                  <a:srgbClr val="336699"/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	                              	</a:t>
            </a:r>
          </a:p>
        </p:txBody>
      </p:sp>
      <p:sp>
        <p:nvSpPr>
          <p:cNvPr id="54" name="AutoShape 13"/>
          <p:cNvSpPr>
            <a:spLocks noChangeArrowheads="1"/>
          </p:cNvSpPr>
          <p:nvPr/>
        </p:nvSpPr>
        <p:spPr bwMode="auto">
          <a:xfrm>
            <a:off x="2230085" y="4002320"/>
            <a:ext cx="1056509" cy="182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OMS Mapping</a:t>
            </a:r>
          </a:p>
        </p:txBody>
      </p:sp>
      <p:sp>
        <p:nvSpPr>
          <p:cNvPr id="56" name="Left Brace 55"/>
          <p:cNvSpPr/>
          <p:nvPr/>
        </p:nvSpPr>
        <p:spPr>
          <a:xfrm>
            <a:off x="1992607" y="1981200"/>
            <a:ext cx="237478" cy="1905000"/>
          </a:xfrm>
          <a:prstGeom prst="leftBrace">
            <a:avLst/>
          </a:prstGeom>
          <a:noFill/>
          <a:ln w="25400" cap="flat" cmpd="sng" algn="ctr">
            <a:solidFill>
              <a:schemeClr val="bg1">
                <a:lumMod val="7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050" kern="0">
              <a:solidFill>
                <a:srgbClr val="3366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Left Brace 56"/>
          <p:cNvSpPr/>
          <p:nvPr/>
        </p:nvSpPr>
        <p:spPr>
          <a:xfrm>
            <a:off x="1987580" y="3962399"/>
            <a:ext cx="242505" cy="527601"/>
          </a:xfrm>
          <a:prstGeom prst="leftBrace">
            <a:avLst/>
          </a:prstGeom>
          <a:noFill/>
          <a:ln w="25400" cap="flat" cmpd="sng" algn="ctr">
            <a:solidFill>
              <a:schemeClr val="bg1">
                <a:lumMod val="7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050" kern="0">
              <a:solidFill>
                <a:srgbClr val="3366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AutoShape 17"/>
          <p:cNvSpPr>
            <a:spLocks noChangeArrowheads="1"/>
          </p:cNvSpPr>
          <p:nvPr/>
        </p:nvSpPr>
        <p:spPr bwMode="auto">
          <a:xfrm>
            <a:off x="7467601" y="4965866"/>
            <a:ext cx="911678" cy="1828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66CC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Live To Site</a:t>
            </a:r>
          </a:p>
        </p:txBody>
      </p:sp>
      <p:sp>
        <p:nvSpPr>
          <p:cNvPr id="22" name="Line 6"/>
          <p:cNvSpPr>
            <a:spLocks noChangeShapeType="1"/>
          </p:cNvSpPr>
          <p:nvPr/>
        </p:nvSpPr>
        <p:spPr bwMode="auto">
          <a:xfrm>
            <a:off x="6477001" y="1622071"/>
            <a:ext cx="0" cy="3597690"/>
          </a:xfrm>
          <a:prstGeom prst="line">
            <a:avLst/>
          </a:prstGeom>
          <a:noFill/>
          <a:ln w="9525">
            <a:solidFill>
              <a:srgbClr val="336699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050" kern="0">
              <a:solidFill>
                <a:srgbClr val="3366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Line 6"/>
          <p:cNvSpPr>
            <a:spLocks noChangeShapeType="1"/>
          </p:cNvSpPr>
          <p:nvPr/>
        </p:nvSpPr>
        <p:spPr bwMode="auto">
          <a:xfrm>
            <a:off x="7458896" y="1633056"/>
            <a:ext cx="0" cy="3597690"/>
          </a:xfrm>
          <a:prstGeom prst="line">
            <a:avLst/>
          </a:prstGeom>
          <a:noFill/>
          <a:ln w="9525">
            <a:solidFill>
              <a:srgbClr val="336699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050" kern="0">
              <a:solidFill>
                <a:srgbClr val="3366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Line 6"/>
          <p:cNvSpPr>
            <a:spLocks noChangeShapeType="1"/>
          </p:cNvSpPr>
          <p:nvPr/>
        </p:nvSpPr>
        <p:spPr bwMode="auto">
          <a:xfrm>
            <a:off x="4321428" y="1622071"/>
            <a:ext cx="0" cy="3597690"/>
          </a:xfrm>
          <a:prstGeom prst="line">
            <a:avLst/>
          </a:prstGeom>
          <a:noFill/>
          <a:ln w="9525">
            <a:solidFill>
              <a:srgbClr val="336699"/>
            </a:solidFill>
            <a:prstDash val="dash"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050" kern="0">
              <a:solidFill>
                <a:srgbClr val="3366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AutoShape 12"/>
          <p:cNvSpPr>
            <a:spLocks noChangeArrowheads="1"/>
          </p:cNvSpPr>
          <p:nvPr/>
        </p:nvSpPr>
        <p:spPr bwMode="auto">
          <a:xfrm>
            <a:off x="2230084" y="2362200"/>
            <a:ext cx="2091345" cy="182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Placement </a:t>
            </a: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29" name="AutoShape 17"/>
          <p:cNvSpPr>
            <a:spLocks noChangeArrowheads="1"/>
          </p:cNvSpPr>
          <p:nvPr/>
        </p:nvSpPr>
        <p:spPr bwMode="auto">
          <a:xfrm>
            <a:off x="4321429" y="4661066"/>
            <a:ext cx="1629183" cy="1828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66CC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Partner Testing</a:t>
            </a: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58" name="AutoShape 17"/>
          <p:cNvSpPr>
            <a:spLocks noChangeArrowheads="1"/>
          </p:cNvSpPr>
          <p:nvPr/>
        </p:nvSpPr>
        <p:spPr bwMode="auto">
          <a:xfrm>
            <a:off x="343550" y="3996619"/>
            <a:ext cx="1508285" cy="31408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200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Order Systems</a:t>
            </a:r>
          </a:p>
        </p:txBody>
      </p:sp>
      <p:sp>
        <p:nvSpPr>
          <p:cNvPr id="59" name="AutoShape 17"/>
          <p:cNvSpPr>
            <a:spLocks noChangeArrowheads="1"/>
          </p:cNvSpPr>
          <p:nvPr/>
        </p:nvSpPr>
        <p:spPr bwMode="auto">
          <a:xfrm>
            <a:off x="343550" y="2792183"/>
            <a:ext cx="1508285" cy="31408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200" b="1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Web Store</a:t>
            </a:r>
          </a:p>
        </p:txBody>
      </p:sp>
      <p:sp>
        <p:nvSpPr>
          <p:cNvPr id="55" name="AutoShape 14"/>
          <p:cNvSpPr>
            <a:spLocks noChangeArrowheads="1"/>
          </p:cNvSpPr>
          <p:nvPr/>
        </p:nvSpPr>
        <p:spPr bwMode="auto">
          <a:xfrm>
            <a:off x="3286596" y="4307121"/>
            <a:ext cx="2137376" cy="182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Order &amp; Shipping Data Feeds</a:t>
            </a: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51" name="AutoShape 14"/>
          <p:cNvSpPr>
            <a:spLocks noChangeArrowheads="1"/>
          </p:cNvSpPr>
          <p:nvPr/>
        </p:nvSpPr>
        <p:spPr bwMode="auto">
          <a:xfrm>
            <a:off x="2743200" y="3246120"/>
            <a:ext cx="2680771" cy="18288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Express Checkout</a:t>
            </a:r>
          </a:p>
        </p:txBody>
      </p:sp>
      <p:sp>
        <p:nvSpPr>
          <p:cNvPr id="30" name="AutoShape 17"/>
          <p:cNvSpPr>
            <a:spLocks noChangeArrowheads="1"/>
          </p:cNvSpPr>
          <p:nvPr/>
        </p:nvSpPr>
        <p:spPr bwMode="auto">
          <a:xfrm>
            <a:off x="7315202" y="4661064"/>
            <a:ext cx="152400" cy="1828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66CC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97469" y="4243333"/>
            <a:ext cx="990599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5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Certification</a:t>
            </a: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cxnSp>
        <p:nvCxnSpPr>
          <p:cNvPr id="5" name="Straight Connector 4"/>
          <p:cNvCxnSpPr>
            <a:stCxn id="30" idx="0"/>
            <a:endCxn id="3" idx="2"/>
          </p:cNvCxnSpPr>
          <p:nvPr/>
        </p:nvCxnSpPr>
        <p:spPr>
          <a:xfrm flipV="1">
            <a:off x="7391402" y="4497249"/>
            <a:ext cx="1367" cy="1638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Left Brace 37"/>
          <p:cNvSpPr/>
          <p:nvPr/>
        </p:nvSpPr>
        <p:spPr>
          <a:xfrm>
            <a:off x="1981684" y="4590697"/>
            <a:ext cx="222220" cy="590903"/>
          </a:xfrm>
          <a:prstGeom prst="leftBrace">
            <a:avLst/>
          </a:prstGeom>
          <a:noFill/>
          <a:ln w="25400" cap="flat" cmpd="sng" algn="ctr">
            <a:solidFill>
              <a:schemeClr val="bg1">
                <a:lumMod val="7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050" kern="0">
              <a:solidFill>
                <a:srgbClr val="3366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AutoShape 17"/>
          <p:cNvSpPr>
            <a:spLocks noChangeArrowheads="1"/>
          </p:cNvSpPr>
          <p:nvPr/>
        </p:nvSpPr>
        <p:spPr bwMode="auto">
          <a:xfrm>
            <a:off x="337653" y="4724396"/>
            <a:ext cx="1508285" cy="31408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200" b="1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Test &amp; Launch</a:t>
            </a:r>
            <a:endParaRPr lang="en-US" sz="1200" b="1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52" name="AutoShape 17"/>
          <p:cNvSpPr>
            <a:spLocks noChangeArrowheads="1"/>
          </p:cNvSpPr>
          <p:nvPr/>
        </p:nvSpPr>
        <p:spPr bwMode="auto">
          <a:xfrm>
            <a:off x="5950612" y="4661065"/>
            <a:ext cx="1364590" cy="1828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0066CC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UAT</a:t>
            </a: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47" name="AutoShape 14"/>
          <p:cNvSpPr>
            <a:spLocks noChangeArrowheads="1"/>
          </p:cNvSpPr>
          <p:nvPr/>
        </p:nvSpPr>
        <p:spPr bwMode="auto">
          <a:xfrm>
            <a:off x="2230085" y="2941320"/>
            <a:ext cx="1573927" cy="182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Product  Feed</a:t>
            </a: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60" name="AutoShape 14"/>
          <p:cNvSpPr>
            <a:spLocks noChangeArrowheads="1"/>
          </p:cNvSpPr>
          <p:nvPr/>
        </p:nvSpPr>
        <p:spPr bwMode="auto">
          <a:xfrm>
            <a:off x="3864635" y="3550920"/>
            <a:ext cx="1545565" cy="182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9FBEE0"/>
            </a:outerShdw>
          </a:effectLst>
        </p:spPr>
        <p:txBody>
          <a:bodyPr wrap="none" anchor="ctr"/>
          <a:lstStyle/>
          <a:p>
            <a:pPr algn="ctr">
              <a:lnSpc>
                <a:spcPct val="95000"/>
              </a:lnSpc>
              <a:spcBef>
                <a:spcPct val="50000"/>
              </a:spcBef>
              <a:defRPr/>
            </a:pPr>
            <a:r>
              <a:rPr lang="en-US" sz="105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Order Tracking Pixel</a:t>
            </a:r>
            <a:endParaRPr lang="en-US" sz="1050" kern="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2DFEDD-28A7-4888-9653-66C8A4780EB1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5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8470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ounded Rectangle 49"/>
          <p:cNvSpPr/>
          <p:nvPr/>
        </p:nvSpPr>
        <p:spPr>
          <a:xfrm>
            <a:off x="533400" y="3458789"/>
            <a:ext cx="3453982" cy="2536971"/>
          </a:xfrm>
          <a:prstGeom prst="roundRect">
            <a:avLst>
              <a:gd name="adj" fmla="val 3747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6123030" y="2303643"/>
            <a:ext cx="0" cy="279928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Rounded Rectangle 4"/>
          <p:cNvSpPr>
            <a:spLocks/>
          </p:cNvSpPr>
          <p:nvPr/>
        </p:nvSpPr>
        <p:spPr>
          <a:xfrm>
            <a:off x="2776668" y="1846443"/>
            <a:ext cx="1097280" cy="457200"/>
          </a:xfrm>
          <a:prstGeom prst="roundRect">
            <a:avLst>
              <a:gd name="adj" fmla="val 925"/>
            </a:avLst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  <a:prstDash val="solid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Category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873948" y="2073456"/>
            <a:ext cx="271692" cy="3175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prstDash val="solid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Rounded Rectangle 6"/>
          <p:cNvSpPr>
            <a:spLocks/>
          </p:cNvSpPr>
          <p:nvPr/>
        </p:nvSpPr>
        <p:spPr>
          <a:xfrm>
            <a:off x="4145640" y="1846443"/>
            <a:ext cx="1097280" cy="457200"/>
          </a:xfrm>
          <a:prstGeom prst="roundRect">
            <a:avLst>
              <a:gd name="adj" fmla="val 925"/>
            </a:avLst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19050">
            <a:solidFill>
              <a:schemeClr val="bg1">
                <a:lumMod val="50000"/>
              </a:schemeClr>
            </a:solidFill>
            <a:prstDash val="solid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Product </a:t>
            </a:r>
            <a:r>
              <a:rPr lang="en-US" sz="9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Detail</a:t>
            </a:r>
            <a:endParaRPr lang="en-US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>
            <a:endCxn id="9" idx="1"/>
          </p:cNvCxnSpPr>
          <p:nvPr/>
        </p:nvCxnSpPr>
        <p:spPr>
          <a:xfrm flipV="1">
            <a:off x="5242920" y="2075043"/>
            <a:ext cx="331470" cy="1589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prstDash val="solid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ounded Rectangle 8"/>
          <p:cNvSpPr>
            <a:spLocks/>
          </p:cNvSpPr>
          <p:nvPr/>
        </p:nvSpPr>
        <p:spPr>
          <a:xfrm>
            <a:off x="5574390" y="1846443"/>
            <a:ext cx="1097280" cy="457200"/>
          </a:xfrm>
          <a:prstGeom prst="roundRect">
            <a:avLst>
              <a:gd name="adj" fmla="val 925"/>
            </a:avLst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19050">
            <a:solidFill>
              <a:schemeClr val="bg1">
                <a:lumMod val="50000"/>
              </a:schemeClr>
            </a:solidFill>
            <a:prstDash val="solid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Shopping Cart</a:t>
            </a:r>
            <a:endParaRPr lang="en-US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sp>
        <p:nvSpPr>
          <p:cNvPr id="11" name="Rounded Rectangle 10"/>
          <p:cNvSpPr>
            <a:spLocks/>
          </p:cNvSpPr>
          <p:nvPr/>
        </p:nvSpPr>
        <p:spPr>
          <a:xfrm>
            <a:off x="5574390" y="2583571"/>
            <a:ext cx="1097280" cy="457200"/>
          </a:xfrm>
          <a:prstGeom prst="roundRect">
            <a:avLst>
              <a:gd name="adj" fmla="val 925"/>
            </a:avLst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19050">
            <a:solidFill>
              <a:schemeClr val="bg1">
                <a:lumMod val="65000"/>
              </a:schemeClr>
            </a:solidFill>
            <a:prstDash val="sysDash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Recipient Shipping Address</a:t>
            </a:r>
            <a:endParaRPr lang="en-US" sz="9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cxnSp>
        <p:nvCxnSpPr>
          <p:cNvPr id="14" name="Straight Arrow Connector 13"/>
          <p:cNvCxnSpPr>
            <a:stCxn id="11" idx="2"/>
            <a:endCxn id="44" idx="0"/>
          </p:cNvCxnSpPr>
          <p:nvPr/>
        </p:nvCxnSpPr>
        <p:spPr>
          <a:xfrm>
            <a:off x="6123030" y="3040771"/>
            <a:ext cx="0" cy="29334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ounded Rectangle 14"/>
          <p:cNvSpPr>
            <a:spLocks/>
          </p:cNvSpPr>
          <p:nvPr/>
        </p:nvSpPr>
        <p:spPr>
          <a:xfrm>
            <a:off x="5583355" y="4130076"/>
            <a:ext cx="1097280" cy="457200"/>
          </a:xfrm>
          <a:prstGeom prst="roundRect">
            <a:avLst>
              <a:gd name="adj" fmla="val 925"/>
            </a:avLst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19050">
            <a:solidFill>
              <a:schemeClr val="bg1">
                <a:lumMod val="65000"/>
              </a:schemeClr>
            </a:solidFill>
            <a:prstDash val="sysDash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Review &amp; Place Order</a:t>
            </a:r>
            <a:endParaRPr lang="en-US" sz="9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6131995" y="4587276"/>
            <a:ext cx="0" cy="279999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prstDash val="solid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Rounded Rectangle 16"/>
          <p:cNvSpPr>
            <a:spLocks/>
          </p:cNvSpPr>
          <p:nvPr/>
        </p:nvSpPr>
        <p:spPr>
          <a:xfrm>
            <a:off x="5583355" y="4867275"/>
            <a:ext cx="1097280" cy="457200"/>
          </a:xfrm>
          <a:prstGeom prst="roundRect">
            <a:avLst>
              <a:gd name="adj" fmla="val 925"/>
            </a:avLst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19050">
            <a:solidFill>
              <a:schemeClr val="bg1">
                <a:lumMod val="50000"/>
              </a:schemeClr>
            </a:solidFill>
            <a:prstDash val="solid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Order Confirmation</a:t>
            </a:r>
            <a:endParaRPr lang="en-US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grpSp>
        <p:nvGrpSpPr>
          <p:cNvPr id="20" name="Group 5"/>
          <p:cNvGrpSpPr/>
          <p:nvPr/>
        </p:nvGrpSpPr>
        <p:grpSpPr>
          <a:xfrm>
            <a:off x="832683" y="4316550"/>
            <a:ext cx="3243969" cy="1449782"/>
            <a:chOff x="413631" y="5228207"/>
            <a:chExt cx="1662818" cy="1021547"/>
          </a:xfrm>
        </p:grpSpPr>
        <p:sp>
          <p:nvSpPr>
            <p:cNvPr id="21" name="Rounded Rectangle 20"/>
            <p:cNvSpPr/>
            <p:nvPr/>
          </p:nvSpPr>
          <p:spPr>
            <a:xfrm>
              <a:off x="413631" y="5228207"/>
              <a:ext cx="182880" cy="182880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  <a:prstDash val="solid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45720" tIns="45720" rIns="45720" bIns="45720" anchor="ctr" anchorCtr="0"/>
            <a:lstStyle/>
            <a:p>
              <a:pPr algn="ctr"/>
              <a:endParaRPr lang="en-US" sz="1100" b="1" cap="all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820228" y="5250020"/>
              <a:ext cx="1256221" cy="1626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9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Retailer Flow</a:t>
              </a:r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20228" y="6087105"/>
              <a:ext cx="1256221" cy="1626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9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ShopRunner Overlay/</a:t>
              </a:r>
              <a:r>
                <a:rPr lang="en-US" sz="900" b="1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Lightbox</a:t>
              </a:r>
              <a:endParaRPr lang="en-US" sz="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4" name="Straight Arrow Connector 23"/>
            <p:cNvCxnSpPr>
              <a:stCxn id="21" idx="3"/>
            </p:cNvCxnSpPr>
            <p:nvPr/>
          </p:nvCxnSpPr>
          <p:spPr>
            <a:xfrm>
              <a:off x="596511" y="5319647"/>
              <a:ext cx="200862" cy="0"/>
            </a:xfrm>
            <a:prstGeom prst="straightConnector1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olid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413631" y="5655029"/>
              <a:ext cx="182880" cy="182880"/>
            </a:xfrm>
            <a:prstGeom prst="roundRect">
              <a:avLst>
                <a:gd name="adj" fmla="val 0"/>
              </a:avLst>
            </a:prstGeom>
            <a:ln w="19050">
              <a:solidFill>
                <a:schemeClr val="bg1">
                  <a:lumMod val="65000"/>
                </a:schemeClr>
              </a:solidFill>
              <a:prstDash val="sysDash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45720" tIns="45720" rIns="45720" bIns="45720" anchor="ctr" anchorCtr="0"/>
            <a:lstStyle/>
            <a:p>
              <a:pPr algn="ctr"/>
              <a:endParaRPr lang="en-US" sz="9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endParaRPr>
            </a:p>
          </p:txBody>
        </p:sp>
        <p:cxnSp>
          <p:nvCxnSpPr>
            <p:cNvPr id="26" name="Straight Arrow Connector 25"/>
            <p:cNvCxnSpPr>
              <a:stCxn id="25" idx="3"/>
            </p:cNvCxnSpPr>
            <p:nvPr/>
          </p:nvCxnSpPr>
          <p:spPr>
            <a:xfrm>
              <a:off x="596511" y="5746469"/>
              <a:ext cx="200862" cy="0"/>
            </a:xfrm>
            <a:prstGeom prst="straightConnector1">
              <a:avLst/>
            </a:prstGeom>
            <a:ln w="19050">
              <a:solidFill>
                <a:schemeClr val="bg1">
                  <a:lumMod val="65000"/>
                </a:schemeClr>
              </a:solidFill>
              <a:prstDash val="sysDot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Rounded Rectangle 26"/>
            <p:cNvSpPr/>
            <p:nvPr/>
          </p:nvSpPr>
          <p:spPr>
            <a:xfrm>
              <a:off x="413631" y="6066862"/>
              <a:ext cx="182880" cy="182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  <a:prstDash val="solid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45720" tIns="45720" rIns="45720" bIns="45720" anchor="ctr" anchorCtr="0"/>
            <a:lstStyle/>
            <a:p>
              <a:pPr algn="ctr"/>
              <a:endParaRPr lang="en-US" sz="1000" b="1">
                <a:solidFill>
                  <a:schemeClr val="bg1"/>
                </a:solidFill>
                <a:effectLst>
                  <a:outerShdw blurRad="50800" dist="38100" dir="2700000" algn="tl" rotWithShape="0">
                    <a:srgbClr val="00457C">
                      <a:alpha val="40000"/>
                    </a:srgbClr>
                  </a:outerShdw>
                </a:effectLst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endParaRPr>
            </a:p>
          </p:txBody>
        </p:sp>
        <p:cxnSp>
          <p:nvCxnSpPr>
            <p:cNvPr id="28" name="Straight Arrow Connector 27"/>
            <p:cNvCxnSpPr>
              <a:stCxn id="27" idx="3"/>
            </p:cNvCxnSpPr>
            <p:nvPr/>
          </p:nvCxnSpPr>
          <p:spPr>
            <a:xfrm>
              <a:off x="596511" y="6158302"/>
              <a:ext cx="200862" cy="0"/>
            </a:xfrm>
            <a:prstGeom prst="straightConnector1">
              <a:avLst/>
            </a:prstGeom>
            <a:solidFill>
              <a:srgbClr val="ED9D27"/>
            </a:solidFill>
            <a:ln w="19050">
              <a:solidFill>
                <a:schemeClr val="tx1"/>
              </a:solidFill>
              <a:prstDash val="solid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>
              <a:off x="820228" y="5676730"/>
              <a:ext cx="1256221" cy="1626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sz="900" b="1" dirty="0">
                  <a:latin typeface="Arial" panose="020B0604020202020204" pitchFamily="34" charset="0"/>
                  <a:cs typeface="Arial" panose="020B0604020202020204" pitchFamily="34" charset="0"/>
                </a:rPr>
                <a:t>Skipped pages</a:t>
              </a:r>
            </a:p>
          </p:txBody>
        </p:sp>
      </p:grpSp>
      <p:sp>
        <p:nvSpPr>
          <p:cNvPr id="31" name="Rounded Rectangle 30"/>
          <p:cNvSpPr>
            <a:spLocks/>
          </p:cNvSpPr>
          <p:nvPr/>
        </p:nvSpPr>
        <p:spPr>
          <a:xfrm>
            <a:off x="1409993" y="1846443"/>
            <a:ext cx="1097280" cy="457200"/>
          </a:xfrm>
          <a:prstGeom prst="roundRect">
            <a:avLst>
              <a:gd name="adj" fmla="val 925"/>
            </a:avLst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  <a:prstDash val="solid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Home</a:t>
            </a:r>
            <a:endParaRPr lang="en-US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2507273" y="2073456"/>
            <a:ext cx="271692" cy="3175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prstDash val="solid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 noChangeAspect="1"/>
          </p:cNvSpPr>
          <p:nvPr/>
        </p:nvSpPr>
        <p:spPr>
          <a:xfrm>
            <a:off x="381000" y="76200"/>
            <a:ext cx="87630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Typical Placements / Flows</a:t>
            </a:r>
            <a:endParaRPr lang="en-US" sz="2600" b="1" dirty="0">
              <a:cs typeface="Myriad Pro Light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832683" y="3760356"/>
            <a:ext cx="356778" cy="259544"/>
          </a:xfrm>
          <a:prstGeom prst="roundRect">
            <a:avLst>
              <a:gd name="adj" fmla="val 0"/>
            </a:avLst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19050">
            <a:solidFill>
              <a:schemeClr val="bg1">
                <a:lumMod val="50000"/>
              </a:schemeClr>
            </a:solidFill>
            <a:prstDash val="solid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endParaRPr lang="en-US" sz="1100" b="1" cap="all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625908" y="3773382"/>
            <a:ext cx="245074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ShopRunner Message Placements</a:t>
            </a:r>
            <a:endParaRPr lang="en-US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9" name="Straight Arrow Connector 38"/>
          <p:cNvCxnSpPr>
            <a:stCxn id="37" idx="3"/>
          </p:cNvCxnSpPr>
          <p:nvPr/>
        </p:nvCxnSpPr>
        <p:spPr>
          <a:xfrm>
            <a:off x="1189461" y="3890128"/>
            <a:ext cx="391859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prstDash val="solid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Rounded Rectangle 45"/>
          <p:cNvSpPr>
            <a:spLocks/>
          </p:cNvSpPr>
          <p:nvPr/>
        </p:nvSpPr>
        <p:spPr>
          <a:xfrm>
            <a:off x="4145640" y="2581384"/>
            <a:ext cx="1097280" cy="457200"/>
          </a:xfrm>
          <a:prstGeom prst="roundRect">
            <a:avLst>
              <a:gd name="adj" fmla="val 925"/>
            </a:avLst>
          </a:prstGeom>
          <a:solidFill>
            <a:schemeClr val="bg1">
              <a:lumMod val="75000"/>
            </a:schemeClr>
          </a:solidFill>
          <a:ln w="25400">
            <a:solidFill>
              <a:schemeClr val="tx1"/>
            </a:solidFill>
            <a:prstDash val="solid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srgbClr val="00457C">
                      <a:alpha val="40000"/>
                    </a:srgbClr>
                  </a:outerShdw>
                </a:effectLst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ShopRunner </a:t>
            </a:r>
          </a:p>
          <a:p>
            <a:pPr algn="ctr"/>
            <a:r>
              <a:rPr lang="en-US" sz="9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srgbClr val="00457C">
                      <a:alpha val="40000"/>
                    </a:srgbClr>
                  </a:outerShdw>
                </a:effectLst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Sign-In</a:t>
            </a:r>
            <a:endParaRPr lang="en-US" sz="900" b="1" dirty="0">
              <a:solidFill>
                <a:schemeClr val="bg1"/>
              </a:solidFill>
              <a:effectLst>
                <a:outerShdw blurRad="50800" dist="38100" dir="2700000" algn="tl" rotWithShape="0">
                  <a:srgbClr val="00457C">
                    <a:alpha val="40000"/>
                  </a:srgbClr>
                </a:outerShdw>
              </a:effectLst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cxnSp>
        <p:nvCxnSpPr>
          <p:cNvPr id="49" name="Straight Arrow Connector 48"/>
          <p:cNvCxnSpPr>
            <a:stCxn id="11" idx="1"/>
            <a:endCxn id="46" idx="3"/>
          </p:cNvCxnSpPr>
          <p:nvPr/>
        </p:nvCxnSpPr>
        <p:spPr>
          <a:xfrm flipH="1" flipV="1">
            <a:off x="5242920" y="2809984"/>
            <a:ext cx="331470" cy="2187"/>
          </a:xfrm>
          <a:prstGeom prst="straightConnector1">
            <a:avLst/>
          </a:prstGeom>
          <a:ln w="15875">
            <a:solidFill>
              <a:schemeClr val="tx1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5242920" y="2303643"/>
            <a:ext cx="331470" cy="277741"/>
          </a:xfrm>
          <a:prstGeom prst="straightConnector1">
            <a:avLst/>
          </a:prstGeom>
          <a:ln w="15875">
            <a:solidFill>
              <a:schemeClr val="tx1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ounded Rectangle 57"/>
          <p:cNvSpPr>
            <a:spLocks/>
          </p:cNvSpPr>
          <p:nvPr/>
        </p:nvSpPr>
        <p:spPr>
          <a:xfrm>
            <a:off x="4145640" y="1110832"/>
            <a:ext cx="1097280" cy="457200"/>
          </a:xfrm>
          <a:prstGeom prst="roundRect">
            <a:avLst>
              <a:gd name="adj" fmla="val 925"/>
            </a:avLst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19050">
            <a:solidFill>
              <a:schemeClr val="bg1">
                <a:lumMod val="50000"/>
              </a:schemeClr>
            </a:solidFill>
            <a:prstDash val="solid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Added To Bag</a:t>
            </a:r>
            <a:endParaRPr lang="en-US" sz="9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cxnSp>
        <p:nvCxnSpPr>
          <p:cNvPr id="59" name="Straight Arrow Connector 58"/>
          <p:cNvCxnSpPr>
            <a:stCxn id="7" idx="0"/>
            <a:endCxn id="58" idx="2"/>
          </p:cNvCxnSpPr>
          <p:nvPr/>
        </p:nvCxnSpPr>
        <p:spPr>
          <a:xfrm flipV="1">
            <a:off x="4694280" y="1568032"/>
            <a:ext cx="0" cy="278411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prstDash val="solid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2DFEDD-28A7-4888-9653-66C8A4780EB1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6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44" name="Rounded Rectangle 43"/>
          <p:cNvSpPr>
            <a:spLocks/>
          </p:cNvSpPr>
          <p:nvPr/>
        </p:nvSpPr>
        <p:spPr>
          <a:xfrm>
            <a:off x="5574390" y="3334112"/>
            <a:ext cx="1097280" cy="457200"/>
          </a:xfrm>
          <a:prstGeom prst="roundRect">
            <a:avLst>
              <a:gd name="adj" fmla="val 925"/>
            </a:avLst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  <a:prstDash val="sysDash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45720" tIns="45720" rIns="45720" bIns="45720" anchor="ctr" anchorCtr="0"/>
          <a:lstStyle/>
          <a:p>
            <a:pPr algn="ctr"/>
            <a:r>
              <a:rPr lang="en-US" sz="900" b="1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rPr>
              <a:t>Delivery &amp; Gift Message</a:t>
            </a:r>
            <a:endParaRPr lang="en-US" sz="9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ＭＳ Ｐゴシック" charset="0"/>
              <a:cs typeface="Arial" panose="020B0604020202020204" pitchFamily="34" charset="0"/>
            </a:endParaRPr>
          </a:p>
        </p:txBody>
      </p:sp>
      <p:cxnSp>
        <p:nvCxnSpPr>
          <p:cNvPr id="47" name="Straight Arrow Connector 46"/>
          <p:cNvCxnSpPr>
            <a:stCxn id="44" idx="2"/>
            <a:endCxn id="15" idx="0"/>
          </p:cNvCxnSpPr>
          <p:nvPr/>
        </p:nvCxnSpPr>
        <p:spPr>
          <a:xfrm>
            <a:off x="6123030" y="3791312"/>
            <a:ext cx="8965" cy="33876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51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332" y="987703"/>
            <a:ext cx="7663928" cy="54576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1"/>
          <p:cNvSpPr txBox="1">
            <a:spLocks noChangeAspect="1"/>
          </p:cNvSpPr>
          <p:nvPr/>
        </p:nvSpPr>
        <p:spPr>
          <a:xfrm>
            <a:off x="381000" y="76200"/>
            <a:ext cx="90678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Product Page Placement</a:t>
            </a:r>
            <a:endParaRPr lang="en-US" sz="2600" b="1" dirty="0">
              <a:cs typeface="Myriad Pro 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2DFEDD-28A7-4888-9653-66C8A4780EB1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7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6553200" y="6113385"/>
            <a:ext cx="1468770" cy="246221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lang="en-US" sz="1000" b="1" dirty="0" err="1">
                <a:latin typeface="Arial" panose="020B0604020202020204" pitchFamily="34" charset="0"/>
                <a:cs typeface="Arial" panose="020B0604020202020204" pitchFamily="34" charset="0"/>
              </a:rPr>
              <a:t>sr_productDetailDiv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91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 noChangeAspect="1"/>
          </p:cNvSpPr>
          <p:nvPr/>
        </p:nvSpPr>
        <p:spPr>
          <a:xfrm>
            <a:off x="381000" y="76200"/>
            <a:ext cx="90678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solidFill>
                  <a:srgbClr val="FFFFFF"/>
                </a:solidFill>
                <a:cs typeface="Myriad Pro Light"/>
              </a:rPr>
              <a:t>Site Example: Shipping Page</a:t>
            </a:r>
            <a:endParaRPr lang="en-US" sz="2600" b="1" dirty="0">
              <a:solidFill>
                <a:srgbClr val="FFFFFF"/>
              </a:solidFill>
              <a:cs typeface="Myriad Pro 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2DFEDD-28A7-4888-9653-66C8A4780EB1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8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14" name="Title 1"/>
          <p:cNvSpPr txBox="1">
            <a:spLocks noChangeAspect="1"/>
          </p:cNvSpPr>
          <p:nvPr/>
        </p:nvSpPr>
        <p:spPr>
          <a:xfrm>
            <a:off x="381000" y="76200"/>
            <a:ext cx="87630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cs typeface="Myriad Pro Light"/>
              </a:rPr>
              <a:t>Delivery Calendar</a:t>
            </a:r>
            <a:endParaRPr lang="en-US" sz="2600" b="1" dirty="0">
              <a:cs typeface="Myriad Pro Light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88" y="557213"/>
            <a:ext cx="6980237" cy="574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2"/>
          <p:cNvSpPr txBox="1"/>
          <p:nvPr/>
        </p:nvSpPr>
        <p:spPr>
          <a:xfrm>
            <a:off x="5622592" y="3305889"/>
            <a:ext cx="1689766" cy="246221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lang="en-US" sz="1000" b="1" dirty="0" err="1">
                <a:latin typeface="Arial" panose="020B0604020202020204" pitchFamily="34" charset="0"/>
                <a:cs typeface="Arial" panose="020B0604020202020204" pitchFamily="34" charset="0"/>
              </a:rPr>
              <a:t>sr_shippingSummaryDiv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7086600" y="212652"/>
            <a:ext cx="1752600" cy="304800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b="1" dirty="0" smtClean="0">
              <a:solidFill>
                <a:schemeClr val="tx1"/>
              </a:solidFill>
            </a:endParaRPr>
          </a:p>
          <a:p>
            <a:pPr algn="ctr"/>
            <a:r>
              <a:rPr lang="en-US" sz="1500" b="1" dirty="0" smtClean="0">
                <a:solidFill>
                  <a:schemeClr val="tx1"/>
                </a:solidFill>
              </a:rPr>
              <a:t>Member</a:t>
            </a:r>
            <a:endParaRPr lang="en-US" sz="1500" dirty="0">
              <a:solidFill>
                <a:schemeClr val="tx1"/>
              </a:solidFill>
            </a:endParaRPr>
          </a:p>
          <a:p>
            <a:pPr algn="ctr"/>
            <a:endParaRPr lang="en-US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93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477" y="1135462"/>
            <a:ext cx="6759228" cy="310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1"/>
          <p:cNvSpPr txBox="1">
            <a:spLocks noChangeAspect="1"/>
          </p:cNvSpPr>
          <p:nvPr/>
        </p:nvSpPr>
        <p:spPr>
          <a:xfrm>
            <a:off x="381000" y="76200"/>
            <a:ext cx="90678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 smtClean="0">
                <a:solidFill>
                  <a:srgbClr val="FFFFFF"/>
                </a:solidFill>
                <a:cs typeface="Myriad Pro Light"/>
              </a:rPr>
              <a:t>Site Example: Shipping Page</a:t>
            </a:r>
            <a:endParaRPr lang="en-US" sz="2600" b="1" dirty="0">
              <a:solidFill>
                <a:srgbClr val="FFFFFF"/>
              </a:solidFill>
              <a:cs typeface="Myriad Pro 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2DFEDD-28A7-4888-9653-66C8A4780EB1}" type="slidenum">
              <a:rPr lang="en-US" smtClean="0">
                <a:solidFill>
                  <a:srgbClr val="000000"/>
                </a:solidFill>
                <a:ea typeface="+mn-ea"/>
              </a:rPr>
              <a:pPr>
                <a:defRPr/>
              </a:pPr>
              <a:t>9</a:t>
            </a:fld>
            <a:endParaRPr lang="en-US" dirty="0">
              <a:solidFill>
                <a:srgbClr val="000000"/>
              </a:solidFill>
              <a:ea typeface="+mn-ea"/>
            </a:endParaRPr>
          </a:p>
        </p:txBody>
      </p:sp>
      <p:sp>
        <p:nvSpPr>
          <p:cNvPr id="14" name="Title 1"/>
          <p:cNvSpPr txBox="1">
            <a:spLocks noChangeAspect="1"/>
          </p:cNvSpPr>
          <p:nvPr/>
        </p:nvSpPr>
        <p:spPr>
          <a:xfrm>
            <a:off x="381000" y="76200"/>
            <a:ext cx="8763000" cy="761999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ts val="3740"/>
              </a:lnSpc>
              <a:spcAft>
                <a:spcPts val="0"/>
              </a:spcAft>
            </a:pPr>
            <a:r>
              <a:rPr lang="en-US" sz="2600" b="1" dirty="0">
                <a:cs typeface="Myriad Pro Light"/>
              </a:rPr>
              <a:t>Site Example: </a:t>
            </a:r>
            <a:r>
              <a:rPr lang="en-US" sz="2600" b="1" dirty="0" smtClean="0">
                <a:cs typeface="Myriad Pro Light"/>
              </a:rPr>
              <a:t>Added to Bag/Cart</a:t>
            </a:r>
            <a:endParaRPr lang="en-US" sz="2600" b="1" dirty="0">
              <a:cs typeface="Myriad Pro Ligh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29609" y="1148093"/>
            <a:ext cx="1752600" cy="304800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bg2">
                <a:lumMod val="50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b="1" dirty="0" smtClean="0">
              <a:solidFill>
                <a:schemeClr val="tx1"/>
              </a:solidFill>
            </a:endParaRPr>
          </a:p>
          <a:p>
            <a:pPr algn="ctr"/>
            <a:r>
              <a:rPr lang="en-US" sz="1500" b="1" dirty="0" smtClean="0">
                <a:solidFill>
                  <a:schemeClr val="tx1"/>
                </a:solidFill>
              </a:rPr>
              <a:t>Member</a:t>
            </a:r>
            <a:endParaRPr lang="en-US" sz="1500" dirty="0">
              <a:solidFill>
                <a:schemeClr val="tx1"/>
              </a:solidFill>
            </a:endParaRPr>
          </a:p>
          <a:p>
            <a:pPr algn="ctr"/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307294" y="5102036"/>
            <a:ext cx="1752600" cy="304800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bg2">
                <a:lumMod val="50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b="1" dirty="0" smtClean="0">
              <a:solidFill>
                <a:schemeClr val="tx1"/>
              </a:solidFill>
            </a:endParaRPr>
          </a:p>
          <a:p>
            <a:pPr algn="ctr"/>
            <a:r>
              <a:rPr lang="en-US" sz="1500" b="1" dirty="0" smtClean="0">
                <a:solidFill>
                  <a:schemeClr val="tx1"/>
                </a:solidFill>
              </a:rPr>
              <a:t>Non-Member</a:t>
            </a:r>
            <a:endParaRPr lang="en-US" sz="1500" dirty="0">
              <a:solidFill>
                <a:schemeClr val="tx1"/>
              </a:solidFill>
            </a:endParaRPr>
          </a:p>
          <a:p>
            <a:pPr algn="ctr"/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>
            <a:stCxn id="17" idx="2"/>
          </p:cNvCxnSpPr>
          <p:nvPr/>
        </p:nvCxnSpPr>
        <p:spPr>
          <a:xfrm>
            <a:off x="1205909" y="1452893"/>
            <a:ext cx="4309" cy="555103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17" idx="1"/>
            <a:endCxn id="20" idx="1"/>
          </p:cNvCxnSpPr>
          <p:nvPr/>
        </p:nvCxnSpPr>
        <p:spPr>
          <a:xfrm rot="10800000" flipV="1">
            <a:off x="307295" y="1300492"/>
            <a:ext cx="22315" cy="3953943"/>
          </a:xfrm>
          <a:prstGeom prst="bentConnector3">
            <a:avLst>
              <a:gd name="adj1" fmla="val 1124423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318974" y="2007996"/>
            <a:ext cx="1729241" cy="571500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 Eligibility 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Indicator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07294" y="3171825"/>
            <a:ext cx="1740921" cy="737801"/>
          </a:xfrm>
          <a:prstGeom prst="roundRect">
            <a:avLst>
              <a:gd name="adj" fmla="val 15538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76200" contourW="12700">
            <a:bevelT/>
            <a:extrusionClr>
              <a:schemeClr val="tx1">
                <a:lumMod val="95000"/>
                <a:lumOff val="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ShopRunner Express Checkout Placements</a:t>
            </a:r>
          </a:p>
        </p:txBody>
      </p:sp>
      <p:pic>
        <p:nvPicPr>
          <p:cNvPr id="2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4812952"/>
            <a:ext cx="6400800" cy="826073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4547226" y="1695340"/>
            <a:ext cx="1038225" cy="246221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lang="en-US" sz="1000" b="1" dirty="0" err="1">
                <a:latin typeface="Arial" panose="020B0604020202020204" pitchFamily="34" charset="0"/>
                <a:cs typeface="Arial" panose="020B0604020202020204" pitchFamily="34" charset="0"/>
              </a:rPr>
              <a:t>sr_headerDiv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2"/>
          <p:cNvSpPr txBox="1"/>
          <p:nvPr/>
        </p:nvSpPr>
        <p:spPr>
          <a:xfrm>
            <a:off x="3721393" y="2687043"/>
            <a:ext cx="1344945" cy="246221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defRPr/>
            </a:pPr>
            <a:r>
              <a:rPr lang="en-US" sz="1000" b="1" dirty="0" err="1">
                <a:latin typeface="Arial" panose="020B0604020202020204" pitchFamily="34" charset="0"/>
                <a:cs typeface="Arial" panose="020B0604020202020204" pitchFamily="34" charset="0"/>
              </a:rPr>
              <a:t>sr_cartProductDiv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20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brand-template">
  <a:themeElements>
    <a:clrScheme name="New branding">
      <a:dk1>
        <a:sysClr val="windowText" lastClr="000000"/>
      </a:dk1>
      <a:lt1>
        <a:sysClr val="window" lastClr="FFFFFF"/>
      </a:lt1>
      <a:dk2>
        <a:srgbClr val="444444"/>
      </a:dk2>
      <a:lt2>
        <a:srgbClr val="D2D2D2"/>
      </a:lt2>
      <a:accent1>
        <a:srgbClr val="874888"/>
      </a:accent1>
      <a:accent2>
        <a:srgbClr val="F09A32"/>
      </a:accent2>
      <a:accent3>
        <a:srgbClr val="AD105E"/>
      </a:accent3>
      <a:accent4>
        <a:srgbClr val="F7C53A"/>
      </a:accent4>
      <a:accent5>
        <a:srgbClr val="C82946"/>
      </a:accent5>
      <a:accent6>
        <a:srgbClr val="F69265"/>
      </a:accent6>
      <a:hlink>
        <a:srgbClr val="215C98"/>
      </a:hlink>
      <a:folHlink>
        <a:srgbClr val="0099CC"/>
      </a:folHlink>
    </a:clrScheme>
    <a:fontScheme name="Neutraface 2">
      <a:majorFont>
        <a:latin typeface="Neutraface 2 Text Demi"/>
        <a:ea typeface=""/>
        <a:cs typeface=""/>
      </a:majorFont>
      <a:minorFont>
        <a:latin typeface="Neutraface 2 Text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tx2"/>
          </a:solidFill>
        </a:ln>
        <a:effectLst/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1853</TotalTime>
  <Words>1338</Words>
  <Application>Microsoft Office PowerPoint</Application>
  <PresentationFormat>On-screen Show (4:3)</PresentationFormat>
  <Paragraphs>411</Paragraphs>
  <Slides>27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ＭＳ Ｐゴシック</vt:lpstr>
      <vt:lpstr>Arial</vt:lpstr>
      <vt:lpstr>Calibri</vt:lpstr>
      <vt:lpstr>Century Gothic</vt:lpstr>
      <vt:lpstr>Myriad Pro Light</vt:lpstr>
      <vt:lpstr>Neutraface 2 Text Book</vt:lpstr>
      <vt:lpstr>Neutraface 2 Text Demi</vt:lpstr>
      <vt:lpstr>Neutraface 2 Text Light</vt:lpstr>
      <vt:lpstr>Wingdings</vt:lpstr>
      <vt:lpstr>newbrand-template</vt:lpstr>
      <vt:lpstr>PowerPoint Presentation</vt:lpstr>
      <vt:lpstr>Agenda</vt:lpstr>
      <vt:lpstr>The ShopRunner Team</vt:lpstr>
      <vt:lpstr>Scope Summary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Order and Shipment Feeds</vt:lpstr>
      <vt:lpstr>Testing and Launch</vt:lpstr>
      <vt:lpstr>PowerPoint Presentation</vt:lpstr>
      <vt:lpstr>APPENDIX</vt:lpstr>
      <vt:lpstr>Member Validation - Flow</vt:lpstr>
      <vt:lpstr>PowerPoint Presentation</vt:lpstr>
      <vt:lpstr>PowerPoint Presentation</vt:lpstr>
      <vt:lpstr>PowerPoint Presentation</vt:lpstr>
      <vt:lpstr>Order Tracking Code</vt:lpstr>
      <vt:lpstr>Order Feed</vt:lpstr>
      <vt:lpstr>Shipment Feed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Karin Fenty</dc:creator>
  <cp:lastModifiedBy>Douglas Dinwoodie</cp:lastModifiedBy>
  <cp:revision>45</cp:revision>
  <dcterms:created xsi:type="dcterms:W3CDTF">2014-07-23T16:13:21Z</dcterms:created>
  <dcterms:modified xsi:type="dcterms:W3CDTF">2015-08-19T14:15:49Z</dcterms:modified>
</cp:coreProperties>
</file>

<file path=docProps/thumbnail.jpeg>
</file>